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5"/>
  </p:notesMasterIdLst>
  <p:sldIdLst>
    <p:sldId id="256" r:id="rId2"/>
    <p:sldId id="263" r:id="rId3"/>
    <p:sldId id="259" r:id="rId4"/>
    <p:sldId id="265" r:id="rId5"/>
    <p:sldId id="260" r:id="rId6"/>
    <p:sldId id="316" r:id="rId7"/>
    <p:sldId id="286" r:id="rId8"/>
    <p:sldId id="261" r:id="rId9"/>
    <p:sldId id="262" r:id="rId10"/>
    <p:sldId id="325" r:id="rId11"/>
    <p:sldId id="305" r:id="rId12"/>
    <p:sldId id="267" r:id="rId13"/>
    <p:sldId id="354" r:id="rId14"/>
    <p:sldId id="378" r:id="rId15"/>
    <p:sldId id="372" r:id="rId16"/>
    <p:sldId id="380" r:id="rId17"/>
    <p:sldId id="308" r:id="rId18"/>
    <p:sldId id="273" r:id="rId19"/>
    <p:sldId id="275" r:id="rId20"/>
    <p:sldId id="274" r:id="rId21"/>
    <p:sldId id="357" r:id="rId22"/>
    <p:sldId id="322" r:id="rId23"/>
    <p:sldId id="309" r:id="rId24"/>
    <p:sldId id="281" r:id="rId25"/>
    <p:sldId id="280" r:id="rId26"/>
    <p:sldId id="278" r:id="rId27"/>
    <p:sldId id="358" r:id="rId28"/>
    <p:sldId id="376" r:id="rId29"/>
    <p:sldId id="371" r:id="rId30"/>
    <p:sldId id="365" r:id="rId31"/>
    <p:sldId id="367" r:id="rId32"/>
    <p:sldId id="366" r:id="rId33"/>
    <p:sldId id="368" r:id="rId34"/>
    <p:sldId id="369" r:id="rId35"/>
    <p:sldId id="377" r:id="rId36"/>
    <p:sldId id="370" r:id="rId37"/>
    <p:sldId id="288" r:id="rId38"/>
    <p:sldId id="257" r:id="rId39"/>
    <p:sldId id="258" r:id="rId40"/>
    <p:sldId id="284" r:id="rId41"/>
    <p:sldId id="270" r:id="rId42"/>
    <p:sldId id="373" r:id="rId43"/>
    <p:sldId id="317" r:id="rId44"/>
    <p:sldId id="289" r:id="rId45"/>
    <p:sldId id="268" r:id="rId46"/>
    <p:sldId id="269" r:id="rId47"/>
    <p:sldId id="285" r:id="rId48"/>
    <p:sldId id="355" r:id="rId49"/>
    <p:sldId id="374" r:id="rId50"/>
    <p:sldId id="318" r:id="rId51"/>
    <p:sldId id="310" r:id="rId52"/>
    <p:sldId id="298" r:id="rId53"/>
    <p:sldId id="296" r:id="rId54"/>
    <p:sldId id="294" r:id="rId55"/>
    <p:sldId id="359" r:id="rId56"/>
    <p:sldId id="324" r:id="rId57"/>
    <p:sldId id="346" r:id="rId58"/>
    <p:sldId id="345" r:id="rId59"/>
    <p:sldId id="344" r:id="rId60"/>
    <p:sldId id="343" r:id="rId61"/>
    <p:sldId id="360" r:id="rId62"/>
    <p:sldId id="340" r:id="rId63"/>
    <p:sldId id="364" r:id="rId64"/>
    <p:sldId id="331" r:id="rId65"/>
    <p:sldId id="330" r:id="rId66"/>
    <p:sldId id="329" r:id="rId67"/>
    <p:sldId id="361" r:id="rId68"/>
    <p:sldId id="326" r:id="rId69"/>
    <p:sldId id="339" r:id="rId70"/>
    <p:sldId id="338" r:id="rId71"/>
    <p:sldId id="337" r:id="rId72"/>
    <p:sldId id="336" r:id="rId73"/>
    <p:sldId id="362" r:id="rId74"/>
    <p:sldId id="333" r:id="rId75"/>
    <p:sldId id="347" r:id="rId76"/>
    <p:sldId id="348" r:id="rId77"/>
    <p:sldId id="349" r:id="rId78"/>
    <p:sldId id="353" r:id="rId79"/>
    <p:sldId id="350" r:id="rId80"/>
    <p:sldId id="363" r:id="rId81"/>
    <p:sldId id="379" r:id="rId82"/>
    <p:sldId id="352" r:id="rId83"/>
    <p:sldId id="383" r:id="rId84"/>
    <p:sldId id="384" r:id="rId85"/>
    <p:sldId id="385" r:id="rId86"/>
    <p:sldId id="381" r:id="rId87"/>
    <p:sldId id="382" r:id="rId88"/>
    <p:sldId id="386" r:id="rId89"/>
    <p:sldId id="387" r:id="rId90"/>
    <p:sldId id="388" r:id="rId91"/>
    <p:sldId id="389" r:id="rId92"/>
    <p:sldId id="390" r:id="rId93"/>
    <p:sldId id="391" r:id="rId94"/>
    <p:sldId id="392" r:id="rId95"/>
    <p:sldId id="393" r:id="rId96"/>
    <p:sldId id="394" r:id="rId97"/>
    <p:sldId id="395" r:id="rId98"/>
    <p:sldId id="396" r:id="rId99"/>
    <p:sldId id="399" r:id="rId100"/>
    <p:sldId id="400" r:id="rId101"/>
    <p:sldId id="401" r:id="rId102"/>
    <p:sldId id="397" r:id="rId103"/>
    <p:sldId id="398"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79"/>
    <p:restoredTop sz="94718"/>
  </p:normalViewPr>
  <p:slideViewPr>
    <p:cSldViewPr snapToGrid="0">
      <p:cViewPr>
        <p:scale>
          <a:sx n="120" d="100"/>
          <a:sy n="120" d="100"/>
        </p:scale>
        <p:origin x="528"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8AEB41-2D0B-E740-9AE6-FB22DD7D2ECD}" type="datetimeFigureOut">
              <a:rPr lang="en-US" smtClean="0"/>
              <a:t>5/10/22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3C9931-A79F-4A49-80BC-B5EDE55B7C0D}" type="slidenum">
              <a:rPr lang="en-US" smtClean="0"/>
              <a:t>‹#›</a:t>
            </a:fld>
            <a:endParaRPr lang="en-US"/>
          </a:p>
        </p:txBody>
      </p:sp>
    </p:spTree>
    <p:extLst>
      <p:ext uri="{BB962C8B-B14F-4D97-AF65-F5344CB8AC3E}">
        <p14:creationId xmlns:p14="http://schemas.microsoft.com/office/powerpoint/2010/main" val="316634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Role, Core, eos1</a:t>
            </a:r>
          </a:p>
          <a:p>
            <a:r>
              <a:rPr lang="en-US" sz="1200" dirty="0"/>
              <a:t>Role, Core, eos6</a:t>
            </a:r>
          </a:p>
          <a:p>
            <a:r>
              <a:rPr lang="en-US" sz="1200" dirty="0"/>
              <a:t>Role, Edge-Router, eos11</a:t>
            </a:r>
          </a:p>
          <a:p>
            <a:r>
              <a:rPr lang="en-US" sz="1200" dirty="0"/>
              <a:t>Role, Edge-Router, eos13</a:t>
            </a:r>
          </a:p>
          <a:p>
            <a:r>
              <a:rPr lang="en-US" sz="1200" dirty="0"/>
              <a:t>Role, Edge-Router, eos2</a:t>
            </a:r>
          </a:p>
          <a:p>
            <a:r>
              <a:rPr lang="en-US" sz="1200" dirty="0"/>
              <a:t>Role, Edge-Router, eos5</a:t>
            </a:r>
          </a:p>
          <a:p>
            <a:r>
              <a:rPr lang="en-US" sz="1200" dirty="0"/>
              <a:t>Role, Leaf, eos2</a:t>
            </a:r>
          </a:p>
          <a:p>
            <a:r>
              <a:rPr lang="en-US" sz="1200" dirty="0"/>
              <a:t>Role, Leaf, eos5</a:t>
            </a:r>
          </a:p>
          <a:p>
            <a:r>
              <a:rPr lang="en-US" sz="1200" dirty="0"/>
              <a:t>Role, Leaf, eos9</a:t>
            </a:r>
          </a:p>
          <a:p>
            <a:r>
              <a:rPr lang="en-US" sz="1200" dirty="0"/>
              <a:t>Role, Spine, eos3</a:t>
            </a:r>
          </a:p>
          <a:p>
            <a:r>
              <a:rPr lang="en-US" sz="1200" dirty="0"/>
              <a:t>Role, Spine, eos4</a:t>
            </a:r>
          </a:p>
          <a:p>
            <a:r>
              <a:rPr lang="en-US" sz="1200" dirty="0"/>
              <a:t>Spine-Number, 1, eos4</a:t>
            </a:r>
          </a:p>
          <a:p>
            <a:r>
              <a:rPr lang="en-US" sz="1200" dirty="0"/>
              <a:t>Spine-Number, 2, eos3</a:t>
            </a:r>
          </a:p>
          <a:p>
            <a:r>
              <a:rPr lang="en-US" sz="1200" dirty="0" err="1"/>
              <a:t>router_bgp.as</a:t>
            </a:r>
            <a:r>
              <a:rPr lang="en-US" sz="1200" dirty="0"/>
              <a:t>, 65000, eos3</a:t>
            </a:r>
          </a:p>
          <a:p>
            <a:r>
              <a:rPr lang="en-US" sz="1200" dirty="0" err="1"/>
              <a:t>router_bgp.as</a:t>
            </a:r>
            <a:r>
              <a:rPr lang="en-US" sz="1200" dirty="0"/>
              <a:t>, 65000, eos4</a:t>
            </a:r>
          </a:p>
          <a:p>
            <a:r>
              <a:rPr lang="en-US" sz="1200" dirty="0" err="1"/>
              <a:t>router_bgp.as</a:t>
            </a:r>
            <a:r>
              <a:rPr lang="en-US" sz="1200" dirty="0"/>
              <a:t>, 65001, eos2</a:t>
            </a:r>
          </a:p>
          <a:p>
            <a:r>
              <a:rPr lang="en-US" sz="1200" dirty="0" err="1"/>
              <a:t>router_bgp.as</a:t>
            </a:r>
            <a:r>
              <a:rPr lang="en-US" sz="1200" dirty="0"/>
              <a:t>, 65001, eos5</a:t>
            </a:r>
          </a:p>
          <a:p>
            <a:r>
              <a:rPr lang="en-US" sz="1200" dirty="0" err="1"/>
              <a:t>router_bgp.as</a:t>
            </a:r>
            <a:r>
              <a:rPr lang="en-US" sz="1200" dirty="0"/>
              <a:t>, 65009, eos9</a:t>
            </a:r>
          </a:p>
          <a:p>
            <a:r>
              <a:rPr lang="en-US" sz="1200" dirty="0" err="1"/>
              <a:t>router_bgp.router_id</a:t>
            </a:r>
            <a:r>
              <a:rPr lang="en-US" sz="1200" dirty="0"/>
              <a:t>, 1.1.1.1, eos1</a:t>
            </a:r>
          </a:p>
          <a:p>
            <a:r>
              <a:rPr lang="en-US" sz="1200" dirty="0" err="1"/>
              <a:t>router_bgp.router_id</a:t>
            </a:r>
            <a:r>
              <a:rPr lang="en-US" sz="1200" dirty="0"/>
              <a:t>, 11.11.11.11, eos11</a:t>
            </a:r>
          </a:p>
          <a:p>
            <a:r>
              <a:rPr lang="en-US" sz="1200" dirty="0" err="1"/>
              <a:t>router_bgp.router_id</a:t>
            </a:r>
            <a:r>
              <a:rPr lang="en-US" sz="1200" dirty="0"/>
              <a:t>, 13.13.13.13, eos13</a:t>
            </a:r>
          </a:p>
          <a:p>
            <a:r>
              <a:rPr lang="en-US" sz="1200" dirty="0" err="1"/>
              <a:t>router_bgp.router_id</a:t>
            </a:r>
            <a:r>
              <a:rPr lang="en-US" sz="1200" dirty="0"/>
              <a:t>, 172.16.0.1, eos4</a:t>
            </a:r>
          </a:p>
          <a:p>
            <a:r>
              <a:rPr lang="en-US" sz="1200" dirty="0" err="1"/>
              <a:t>router_bgp.router_id</a:t>
            </a:r>
            <a:r>
              <a:rPr lang="en-US" sz="1200" dirty="0"/>
              <a:t>, 172.16.0.2, eos3</a:t>
            </a:r>
          </a:p>
          <a:p>
            <a:r>
              <a:rPr lang="en-US" sz="1200" dirty="0" err="1"/>
              <a:t>router_bgp.router_id</a:t>
            </a:r>
            <a:r>
              <a:rPr lang="en-US" sz="1200" dirty="0"/>
              <a:t>, 172.16.0.3, eos2</a:t>
            </a:r>
          </a:p>
          <a:p>
            <a:r>
              <a:rPr lang="en-US" sz="1200" dirty="0" err="1"/>
              <a:t>router_bgp.router_id</a:t>
            </a:r>
            <a:r>
              <a:rPr lang="en-US" sz="1200" dirty="0"/>
              <a:t>, 172.16.0.4, eos5</a:t>
            </a:r>
          </a:p>
          <a:p>
            <a:r>
              <a:rPr lang="en-US" sz="1200" dirty="0" err="1"/>
              <a:t>router_bgp.router_id</a:t>
            </a:r>
            <a:r>
              <a:rPr lang="en-US" sz="1200" dirty="0"/>
              <a:t>, 172.16.0.5, eos9</a:t>
            </a:r>
          </a:p>
          <a:p>
            <a:r>
              <a:rPr lang="en-US" sz="1200" dirty="0" err="1"/>
              <a:t>router_bgp.router_id</a:t>
            </a:r>
            <a:r>
              <a:rPr lang="en-US" sz="1200" dirty="0"/>
              <a:t>, 6.6.6.6, eos6</a:t>
            </a:r>
          </a:p>
          <a:p>
            <a:r>
              <a:rPr lang="en-US" sz="1200" dirty="0"/>
              <a:t>➜  ~</a:t>
            </a:r>
            <a:endParaRPr lang="en-US" dirty="0"/>
          </a:p>
        </p:txBody>
      </p:sp>
      <p:sp>
        <p:nvSpPr>
          <p:cNvPr id="4" name="Slide Number Placeholder 3"/>
          <p:cNvSpPr>
            <a:spLocks noGrp="1"/>
          </p:cNvSpPr>
          <p:nvPr>
            <p:ph type="sldNum" sz="quarter" idx="5"/>
          </p:nvPr>
        </p:nvSpPr>
        <p:spPr/>
        <p:txBody>
          <a:bodyPr/>
          <a:lstStyle/>
          <a:p>
            <a:fld id="{AE3C9931-A79F-4A49-80BC-B5EDE55B7C0D}" type="slidenum">
              <a:rPr lang="en-US" smtClean="0"/>
              <a:t>60</a:t>
            </a:fld>
            <a:endParaRPr lang="en-US"/>
          </a:p>
        </p:txBody>
      </p:sp>
    </p:spTree>
    <p:extLst>
      <p:ext uri="{BB962C8B-B14F-4D97-AF65-F5344CB8AC3E}">
        <p14:creationId xmlns:p14="http://schemas.microsoft.com/office/powerpoint/2010/main" val="2650007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5/10/22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5/10/22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5/10/22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5/10/22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5/10/22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5/10/22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s://github.com/arista-netdevops-community/CloudVisionPortal-Examples/tree/master/CloudVision_Studios/Enterprise%20Routing%20Studio%20Examples" TargetMode="External"/><Relationship Id="rId2" Type="http://schemas.openxmlformats.org/officeDocument/2006/relationships/hyperlink" Target="https://github.com/arista-netdevops-community/CloudVisionPortal-Example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unf-arista-campus-vlab-1-11f86e35.topo.testdrive.arista.com/"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bootstrap.pypa.io/pip/2.7/get-pip.py"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testdrive.arista.com/"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arista-netdevops-community/CloudVisionPortal-Examples/tree/master/CloudVision_Studios/Enterprise%20Routing%20Studio%20Examples" TargetMode="External"/><Relationship Id="rId2" Type="http://schemas.openxmlformats.org/officeDocument/2006/relationships/hyperlink" Target="https://github.com/arista-netdevops-community/CloudVisionPortal-Examples"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3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8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github.com/arista-netdevops-community/CloudVisionPortal-Examples/tree/master/CloudVision_Studios/Enterprise%20Routing%20Studio%20Examples" TargetMode="External"/></Relationships>
</file>

<file path=ppt/slides/_rels/slide9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cs typeface="Calibri Light"/>
              </a:rPr>
              <a:t> Studios Interop</a:t>
            </a:r>
            <a:endParaRPr lang="en-US" dirty="0"/>
          </a:p>
        </p:txBody>
      </p:sp>
      <p:sp>
        <p:nvSpPr>
          <p:cNvPr id="3" name="Subtitle 2"/>
          <p:cNvSpPr>
            <a:spLocks noGrp="1"/>
          </p:cNvSpPr>
          <p:nvPr>
            <p:ph type="subTitle" idx="1"/>
          </p:nvPr>
        </p:nvSpPr>
        <p:spPr/>
        <p:txBody>
          <a:bodyPr vert="horz" lIns="91440" tIns="45720" rIns="91440" bIns="45720" rtlCol="0" anchor="t">
            <a:normAutofit/>
          </a:bodyPr>
          <a:lstStyle/>
          <a:p>
            <a:r>
              <a:rPr lang="en-US" dirty="0">
                <a:cs typeface="Calibri"/>
              </a:rPr>
              <a:t>For ATD Advanced Routing Environment</a:t>
            </a:r>
            <a:endParaRPr lang="en-US" dirty="0"/>
          </a:p>
        </p:txBody>
      </p:sp>
      <p:sp>
        <p:nvSpPr>
          <p:cNvPr id="4" name="TextBox 3">
            <a:extLst>
              <a:ext uri="{FF2B5EF4-FFF2-40B4-BE49-F238E27FC236}">
                <a16:creationId xmlns:a16="http://schemas.microsoft.com/office/drawing/2014/main" id="{F00F60AE-C4A8-6EDF-972E-671003D50B96}"/>
              </a:ext>
            </a:extLst>
          </p:cNvPr>
          <p:cNvSpPr txBox="1"/>
          <p:nvPr/>
        </p:nvSpPr>
        <p:spPr>
          <a:xfrm>
            <a:off x="892629" y="575491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Brian Hayes</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10;&#10;Description automatically generated">
            <a:extLst>
              <a:ext uri="{FF2B5EF4-FFF2-40B4-BE49-F238E27FC236}">
                <a16:creationId xmlns:a16="http://schemas.microsoft.com/office/drawing/2014/main" id="{2C188E4A-E2DC-4C24-723D-F8E074A31E93}"/>
              </a:ext>
            </a:extLst>
          </p:cNvPr>
          <p:cNvPicPr>
            <a:picLocks noGrp="1" noChangeAspect="1"/>
          </p:cNvPicPr>
          <p:nvPr>
            <p:ph idx="1"/>
          </p:nvPr>
        </p:nvPicPr>
        <p:blipFill>
          <a:blip r:embed="rId2"/>
          <a:stretch>
            <a:fillRect/>
          </a:stretch>
        </p:blipFill>
        <p:spPr>
          <a:xfrm>
            <a:off x="-113920" y="64483"/>
            <a:ext cx="11218926" cy="6971165"/>
          </a:xfrm>
        </p:spPr>
      </p:pic>
      <p:sp>
        <p:nvSpPr>
          <p:cNvPr id="5" name="Oval 4">
            <a:extLst>
              <a:ext uri="{FF2B5EF4-FFF2-40B4-BE49-F238E27FC236}">
                <a16:creationId xmlns:a16="http://schemas.microsoft.com/office/drawing/2014/main" id="{3A9BDCF8-113F-ED39-1844-7EF9A38103B7}"/>
              </a:ext>
            </a:extLst>
          </p:cNvPr>
          <p:cNvSpPr/>
          <p:nvPr/>
        </p:nvSpPr>
        <p:spPr>
          <a:xfrm>
            <a:off x="-169200" y="4297800"/>
            <a:ext cx="4394400" cy="914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DD4521A-08B7-87C3-5092-C40AFAC971A4}"/>
              </a:ext>
            </a:extLst>
          </p:cNvPr>
          <p:cNvSpPr/>
          <p:nvPr/>
        </p:nvSpPr>
        <p:spPr>
          <a:xfrm>
            <a:off x="-685201" y="5239799"/>
            <a:ext cx="9542400" cy="1730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FE7E835-8DD4-657D-69A2-D702786E6AD0}"/>
              </a:ext>
            </a:extLst>
          </p:cNvPr>
          <p:cNvSpPr txBox="1"/>
          <p:nvPr/>
        </p:nvSpPr>
        <p:spPr>
          <a:xfrm>
            <a:off x="5575275" y="2323275"/>
            <a:ext cx="5707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ea typeface="Calibri"/>
                <a:cs typeface="Calibri"/>
              </a:rPr>
              <a:t>L3LS Studio and Enterprise Routing Studio will set ASN tags. The user does not need to create them.</a:t>
            </a:r>
          </a:p>
        </p:txBody>
      </p:sp>
      <p:cxnSp>
        <p:nvCxnSpPr>
          <p:cNvPr id="8" name="Straight Arrow Connector 7">
            <a:extLst>
              <a:ext uri="{FF2B5EF4-FFF2-40B4-BE49-F238E27FC236}">
                <a16:creationId xmlns:a16="http://schemas.microsoft.com/office/drawing/2014/main" id="{8EBCFAA6-6942-2C51-9F63-4B571C232A48}"/>
              </a:ext>
            </a:extLst>
          </p:cNvPr>
          <p:cNvCxnSpPr/>
          <p:nvPr/>
        </p:nvCxnSpPr>
        <p:spPr>
          <a:xfrm flipH="1">
            <a:off x="4448550" y="2987550"/>
            <a:ext cx="1200000" cy="148200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A6DE4F8-8D2B-9334-3C42-330181BC6FD1}"/>
              </a:ext>
            </a:extLst>
          </p:cNvPr>
          <p:cNvCxnSpPr>
            <a:cxnSpLocks/>
          </p:cNvCxnSpPr>
          <p:nvPr/>
        </p:nvCxnSpPr>
        <p:spPr>
          <a:xfrm flipH="1">
            <a:off x="4652550" y="4331550"/>
            <a:ext cx="948000" cy="64200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FCD229F-79B1-0290-6228-12818639C2DC}"/>
              </a:ext>
            </a:extLst>
          </p:cNvPr>
          <p:cNvSpPr txBox="1"/>
          <p:nvPr/>
        </p:nvSpPr>
        <p:spPr>
          <a:xfrm>
            <a:off x="5635274" y="4051275"/>
            <a:ext cx="5707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ea typeface="Calibri"/>
                <a:cs typeface="Calibri"/>
              </a:rPr>
              <a:t>L3LS Studio will set these lo0/router ID Tags. The user must create them in the Enterprise Routing Studio if using ISIS or EVPN.</a:t>
            </a:r>
          </a:p>
        </p:txBody>
      </p:sp>
      <p:sp>
        <p:nvSpPr>
          <p:cNvPr id="2" name="Title 1">
            <a:extLst>
              <a:ext uri="{FF2B5EF4-FFF2-40B4-BE49-F238E27FC236}">
                <a16:creationId xmlns:a16="http://schemas.microsoft.com/office/drawing/2014/main" id="{C5308A0D-576B-8E45-1E1E-5F6FE72B3C3E}"/>
              </a:ext>
            </a:extLst>
          </p:cNvPr>
          <p:cNvSpPr>
            <a:spLocks noGrp="1"/>
          </p:cNvSpPr>
          <p:nvPr>
            <p:ph type="title"/>
          </p:nvPr>
        </p:nvSpPr>
        <p:spPr>
          <a:xfrm>
            <a:off x="6096000" y="201806"/>
            <a:ext cx="6277429" cy="1325563"/>
          </a:xfrm>
        </p:spPr>
        <p:txBody>
          <a:bodyPr>
            <a:normAutofit fontScale="90000"/>
          </a:bodyPr>
          <a:lstStyle/>
          <a:p>
            <a:r>
              <a:rPr lang="en-US" dirty="0">
                <a:cs typeface="Calibri Light"/>
              </a:rPr>
              <a:t>Note: Some Tags are created automatically by Studios</a:t>
            </a:r>
            <a:br>
              <a:rPr lang="en-US" dirty="0">
                <a:cs typeface="Calibri Light"/>
              </a:rPr>
            </a:br>
            <a:r>
              <a:rPr lang="en-US" sz="3600" dirty="0">
                <a:cs typeface="Calibri Light"/>
              </a:rPr>
              <a:t>and do not need to be entered </a:t>
            </a:r>
            <a:endParaRPr lang="en-US" sz="3600" dirty="0">
              <a:ea typeface="Calibri Light"/>
              <a:cs typeface="Calibri Light"/>
            </a:endParaRPr>
          </a:p>
        </p:txBody>
      </p:sp>
    </p:spTree>
    <p:extLst>
      <p:ext uri="{BB962C8B-B14F-4D97-AF65-F5344CB8AC3E}">
        <p14:creationId xmlns:p14="http://schemas.microsoft.com/office/powerpoint/2010/main" val="42465063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17286" y="365125"/>
            <a:ext cx="10936514" cy="1332820"/>
          </a:xfrm>
        </p:spPr>
        <p:txBody>
          <a:bodyPr/>
          <a:lstStyle/>
          <a:p>
            <a:r>
              <a:rPr lang="en-US" dirty="0">
                <a:cs typeface="Calibri Light"/>
              </a:rPr>
              <a:t>Example7 </a:t>
            </a:r>
            <a:r>
              <a:rPr lang="en-US" dirty="0">
                <a:ea typeface="+mj-lt"/>
                <a:cs typeface="+mj-lt"/>
              </a:rPr>
              <a:t>DC Border Leaf OSPF per VRF</a:t>
            </a:r>
            <a:endParaRPr lang="en-US" dirty="0"/>
          </a:p>
        </p:txBody>
      </p:sp>
      <p:pic>
        <p:nvPicPr>
          <p:cNvPr id="3" name="Picture 3" descr="Diagram, schematic&#10;&#10;Description automatically generated">
            <a:extLst>
              <a:ext uri="{FF2B5EF4-FFF2-40B4-BE49-F238E27FC236}">
                <a16:creationId xmlns:a16="http://schemas.microsoft.com/office/drawing/2014/main" id="{DC10E8EF-1358-7E9E-7036-8EBAD7D7AA9B}"/>
              </a:ext>
            </a:extLst>
          </p:cNvPr>
          <p:cNvPicPr>
            <a:picLocks noChangeAspect="1"/>
          </p:cNvPicPr>
          <p:nvPr/>
        </p:nvPicPr>
        <p:blipFill>
          <a:blip r:embed="rId2"/>
          <a:stretch>
            <a:fillRect/>
          </a:stretch>
        </p:blipFill>
        <p:spPr>
          <a:xfrm>
            <a:off x="710400" y="1546728"/>
            <a:ext cx="10633200" cy="5042544"/>
          </a:xfrm>
          <a:prstGeom prst="rect">
            <a:avLst/>
          </a:prstGeom>
        </p:spPr>
      </p:pic>
    </p:spTree>
    <p:extLst>
      <p:ext uri="{BB962C8B-B14F-4D97-AF65-F5344CB8AC3E}">
        <p14:creationId xmlns:p14="http://schemas.microsoft.com/office/powerpoint/2010/main" val="4506025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734944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Example7 Detail</a:t>
            </a:r>
            <a:endParaRPr lang="en-US" sz="4800" dirty="0"/>
          </a:p>
        </p:txBody>
      </p:sp>
      <p:pic>
        <p:nvPicPr>
          <p:cNvPr id="6" name="Picture 6" descr="Diagram&#10;&#10;Description automatically generated">
            <a:extLst>
              <a:ext uri="{FF2B5EF4-FFF2-40B4-BE49-F238E27FC236}">
                <a16:creationId xmlns:a16="http://schemas.microsoft.com/office/drawing/2014/main" id="{AC0F5C4A-8787-35B2-7B2C-BCE64F50443F}"/>
              </a:ext>
            </a:extLst>
          </p:cNvPr>
          <p:cNvPicPr>
            <a:picLocks noGrp="1" noChangeAspect="1"/>
          </p:cNvPicPr>
          <p:nvPr>
            <p:ph idx="1"/>
          </p:nvPr>
        </p:nvPicPr>
        <p:blipFill>
          <a:blip r:embed="rId2"/>
          <a:stretch>
            <a:fillRect/>
          </a:stretch>
        </p:blipFill>
        <p:spPr>
          <a:xfrm>
            <a:off x="389917" y="1333625"/>
            <a:ext cx="11634165" cy="4927338"/>
          </a:xfrm>
        </p:spPr>
      </p:pic>
    </p:spTree>
    <p:extLst>
      <p:ext uri="{BB962C8B-B14F-4D97-AF65-F5344CB8AC3E}">
        <p14:creationId xmlns:p14="http://schemas.microsoft.com/office/powerpoint/2010/main" val="34926875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1EFCF-20E8-6601-8C90-6DC7DE7D1E0C}"/>
              </a:ext>
            </a:extLst>
          </p:cNvPr>
          <p:cNvSpPr>
            <a:spLocks noGrp="1"/>
          </p:cNvSpPr>
          <p:nvPr>
            <p:ph type="title"/>
          </p:nvPr>
        </p:nvSpPr>
        <p:spPr>
          <a:xfrm>
            <a:off x="178942" y="-45841"/>
            <a:ext cx="10515600" cy="1325563"/>
          </a:xfrm>
        </p:spPr>
        <p:txBody>
          <a:bodyPr/>
          <a:lstStyle/>
          <a:p>
            <a:r>
              <a:rPr lang="en-US" dirty="0">
                <a:cs typeface="Calibri Light"/>
              </a:rPr>
              <a:t>10 Pre-built Examples on </a:t>
            </a:r>
            <a:r>
              <a:rPr lang="en-US" dirty="0" err="1">
                <a:cs typeface="Calibri Light"/>
              </a:rPr>
              <a:t>Github</a:t>
            </a:r>
            <a:endParaRPr lang="en-US" dirty="0"/>
          </a:p>
        </p:txBody>
      </p:sp>
      <p:sp>
        <p:nvSpPr>
          <p:cNvPr id="3" name="Content Placeholder 2">
            <a:extLst>
              <a:ext uri="{FF2B5EF4-FFF2-40B4-BE49-F238E27FC236}">
                <a16:creationId xmlns:a16="http://schemas.microsoft.com/office/drawing/2014/main" id="{7DC6106D-7CC1-1CE0-FFE5-ABCE6368291F}"/>
              </a:ext>
            </a:extLst>
          </p:cNvPr>
          <p:cNvSpPr>
            <a:spLocks noGrp="1"/>
          </p:cNvSpPr>
          <p:nvPr>
            <p:ph idx="1"/>
          </p:nvPr>
        </p:nvSpPr>
        <p:spPr>
          <a:xfrm>
            <a:off x="522351" y="4039950"/>
            <a:ext cx="4008634" cy="2621855"/>
          </a:xfrm>
        </p:spPr>
        <p:txBody>
          <a:bodyPr vert="horz" lIns="91440" tIns="45720" rIns="91440" bIns="45720" rtlCol="0" anchor="t">
            <a:normAutofit/>
          </a:bodyPr>
          <a:lstStyle/>
          <a:p>
            <a:r>
              <a:rPr lang="en-US" dirty="0">
                <a:cs typeface="Calibri"/>
              </a:rPr>
              <a:t>Enterprise Routing</a:t>
            </a:r>
          </a:p>
          <a:p>
            <a:r>
              <a:rPr lang="en-US" dirty="0">
                <a:cs typeface="Calibri"/>
              </a:rPr>
              <a:t>EVPN Services</a:t>
            </a:r>
          </a:p>
          <a:p>
            <a:r>
              <a:rPr lang="en-US" dirty="0">
                <a:cs typeface="Calibri"/>
              </a:rPr>
              <a:t>L3LS</a:t>
            </a:r>
          </a:p>
          <a:p>
            <a:r>
              <a:rPr lang="en-US" dirty="0">
                <a:cs typeface="Calibri"/>
              </a:rPr>
              <a:t>Campus</a:t>
            </a:r>
          </a:p>
          <a:p>
            <a:r>
              <a:rPr lang="en-US" dirty="0">
                <a:cs typeface="Calibri"/>
              </a:rPr>
              <a:t>Interface Configuration</a:t>
            </a:r>
          </a:p>
          <a:p>
            <a:endParaRPr lang="en-US" dirty="0">
              <a:cs typeface="Calibri"/>
            </a:endParaRPr>
          </a:p>
        </p:txBody>
      </p:sp>
      <p:sp>
        <p:nvSpPr>
          <p:cNvPr id="6" name="Title 1">
            <a:extLst>
              <a:ext uri="{FF2B5EF4-FFF2-40B4-BE49-F238E27FC236}">
                <a16:creationId xmlns:a16="http://schemas.microsoft.com/office/drawing/2014/main" id="{0C5EC531-4304-A4F4-B3A7-97E15D650014}"/>
              </a:ext>
            </a:extLst>
          </p:cNvPr>
          <p:cNvSpPr txBox="1">
            <a:spLocks/>
          </p:cNvSpPr>
          <p:nvPr/>
        </p:nvSpPr>
        <p:spPr>
          <a:xfrm>
            <a:off x="177230" y="289770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Studios Used</a:t>
            </a:r>
            <a:endParaRPr lang="en-US"/>
          </a:p>
        </p:txBody>
      </p:sp>
      <p:sp>
        <p:nvSpPr>
          <p:cNvPr id="8" name="Content Placeholder 2">
            <a:extLst>
              <a:ext uri="{FF2B5EF4-FFF2-40B4-BE49-F238E27FC236}">
                <a16:creationId xmlns:a16="http://schemas.microsoft.com/office/drawing/2014/main" id="{CAF3DA64-A18F-E8B9-4F80-08AF3335B5BB}"/>
              </a:ext>
            </a:extLst>
          </p:cNvPr>
          <p:cNvSpPr txBox="1">
            <a:spLocks/>
          </p:cNvSpPr>
          <p:nvPr/>
        </p:nvSpPr>
        <p:spPr>
          <a:xfrm>
            <a:off x="352746" y="899238"/>
            <a:ext cx="10515600" cy="262185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cs typeface="Calibri"/>
              </a:rPr>
              <a:t>The instructions and files needed for 10 examples of the new Studios capabilities are on </a:t>
            </a:r>
            <a:r>
              <a:rPr lang="en-US" sz="2400" dirty="0" err="1">
                <a:cs typeface="Calibri"/>
              </a:rPr>
              <a:t>Github</a:t>
            </a:r>
            <a:r>
              <a:rPr lang="en-US" sz="2400" dirty="0">
                <a:cs typeface="Calibri"/>
              </a:rPr>
              <a:t>. Featured is the Enterprise Routing Studio that is used to inter-connect Campus and DCs together to create end-to-end topologies.  </a:t>
            </a:r>
            <a:endParaRPr lang="en-US" dirty="0"/>
          </a:p>
          <a:p>
            <a:pPr marL="0" indent="0">
              <a:buNone/>
            </a:pPr>
            <a:r>
              <a:rPr lang="en-US" sz="2400" dirty="0">
                <a:cs typeface="Calibri"/>
              </a:rPr>
              <a:t>Arista Avanced Routing ATDs are used for these examples because they supply an easy environment for getting familiar with the interop between Studios that is required to configure complete networks.</a:t>
            </a:r>
            <a:endParaRPr lang="en-US" dirty="0"/>
          </a:p>
          <a:p>
            <a:endParaRPr lang="en-US" dirty="0">
              <a:cs typeface="Calibri"/>
            </a:endParaRPr>
          </a:p>
        </p:txBody>
      </p:sp>
      <p:sp>
        <p:nvSpPr>
          <p:cNvPr id="9" name="Title 1">
            <a:extLst>
              <a:ext uri="{FF2B5EF4-FFF2-40B4-BE49-F238E27FC236}">
                <a16:creationId xmlns:a16="http://schemas.microsoft.com/office/drawing/2014/main" id="{53CDAD2E-72CC-4194-DB17-0729623E4806}"/>
              </a:ext>
            </a:extLst>
          </p:cNvPr>
          <p:cNvSpPr txBox="1">
            <a:spLocks/>
          </p:cNvSpPr>
          <p:nvPr/>
        </p:nvSpPr>
        <p:spPr>
          <a:xfrm>
            <a:off x="6320319" y="2820648"/>
            <a:ext cx="516447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Topologies Covered</a:t>
            </a:r>
            <a:endParaRPr lang="en-US"/>
          </a:p>
        </p:txBody>
      </p:sp>
      <p:sp>
        <p:nvSpPr>
          <p:cNvPr id="11" name="Content Placeholder 2">
            <a:extLst>
              <a:ext uri="{FF2B5EF4-FFF2-40B4-BE49-F238E27FC236}">
                <a16:creationId xmlns:a16="http://schemas.microsoft.com/office/drawing/2014/main" id="{105D4F2B-9555-1070-24FA-5558CDDF5611}"/>
              </a:ext>
            </a:extLst>
          </p:cNvPr>
          <p:cNvSpPr txBox="1">
            <a:spLocks/>
          </p:cNvSpPr>
          <p:nvPr/>
        </p:nvSpPr>
        <p:spPr>
          <a:xfrm>
            <a:off x="6046342" y="3947238"/>
            <a:ext cx="6594296" cy="262185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DCI</a:t>
            </a:r>
          </a:p>
          <a:p>
            <a:r>
              <a:rPr lang="en-US" dirty="0">
                <a:cs typeface="Calibri"/>
              </a:rPr>
              <a:t>Campus Interconnect</a:t>
            </a:r>
          </a:p>
          <a:p>
            <a:r>
              <a:rPr lang="en-US" dirty="0">
                <a:cs typeface="Calibri"/>
              </a:rPr>
              <a:t>ISP Connections</a:t>
            </a:r>
          </a:p>
          <a:p>
            <a:r>
              <a:rPr lang="en-US" dirty="0">
                <a:cs typeface="Calibri"/>
              </a:rPr>
              <a:t>EVPN for Enterprise</a:t>
            </a:r>
          </a:p>
        </p:txBody>
      </p:sp>
    </p:spTree>
    <p:extLst>
      <p:ext uri="{BB962C8B-B14F-4D97-AF65-F5344CB8AC3E}">
        <p14:creationId xmlns:p14="http://schemas.microsoft.com/office/powerpoint/2010/main" val="102035873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1EFCF-20E8-6601-8C90-6DC7DE7D1E0C}"/>
              </a:ext>
            </a:extLst>
          </p:cNvPr>
          <p:cNvSpPr>
            <a:spLocks noGrp="1"/>
          </p:cNvSpPr>
          <p:nvPr>
            <p:ph type="title"/>
          </p:nvPr>
        </p:nvSpPr>
        <p:spPr>
          <a:xfrm>
            <a:off x="178942" y="-45841"/>
            <a:ext cx="10515600" cy="1325563"/>
          </a:xfrm>
        </p:spPr>
        <p:txBody>
          <a:bodyPr/>
          <a:lstStyle/>
          <a:p>
            <a:r>
              <a:rPr lang="en-US" dirty="0">
                <a:cs typeface="Calibri Light"/>
              </a:rPr>
              <a:t>Example Data Files and Tags Files</a:t>
            </a:r>
            <a:endParaRPr lang="en-US" dirty="0"/>
          </a:p>
        </p:txBody>
      </p:sp>
      <p:sp>
        <p:nvSpPr>
          <p:cNvPr id="3" name="Content Placeholder 2">
            <a:extLst>
              <a:ext uri="{FF2B5EF4-FFF2-40B4-BE49-F238E27FC236}">
                <a16:creationId xmlns:a16="http://schemas.microsoft.com/office/drawing/2014/main" id="{7DC6106D-7CC1-1CE0-FFE5-ABCE6368291F}"/>
              </a:ext>
            </a:extLst>
          </p:cNvPr>
          <p:cNvSpPr>
            <a:spLocks noGrp="1"/>
          </p:cNvSpPr>
          <p:nvPr>
            <p:ph idx="1"/>
          </p:nvPr>
        </p:nvSpPr>
        <p:spPr>
          <a:xfrm>
            <a:off x="358740" y="2219468"/>
            <a:ext cx="10515600" cy="4351338"/>
          </a:xfrm>
        </p:spPr>
        <p:txBody>
          <a:bodyPr vert="horz" lIns="91440" tIns="45720" rIns="91440" bIns="45720" rtlCol="0" anchor="t">
            <a:normAutofit/>
          </a:bodyPr>
          <a:lstStyle/>
          <a:p>
            <a:endParaRPr lang="en-US" dirty="0">
              <a:cs typeface="Calibri"/>
            </a:endParaRPr>
          </a:p>
          <a:p>
            <a:r>
              <a:rPr lang="en-US" sz="1800" dirty="0">
                <a:cs typeface="Calibri"/>
              </a:rPr>
              <a:t>Clone the repository here:</a:t>
            </a:r>
          </a:p>
          <a:p>
            <a:r>
              <a:rPr lang="en-US" sz="1800" dirty="0">
                <a:cs typeface="Calibri"/>
                <a:hlinkClick r:id="rId2"/>
              </a:rPr>
              <a:t>https://github.com/arista-netdevops-community/CloudVisionPortal-Examples</a:t>
            </a:r>
            <a:endParaRPr lang="en-US" sz="1800" dirty="0">
              <a:cs typeface="Calibri"/>
            </a:endParaRPr>
          </a:p>
        </p:txBody>
      </p:sp>
      <p:sp>
        <p:nvSpPr>
          <p:cNvPr id="4" name="TextBox 3">
            <a:extLst>
              <a:ext uri="{FF2B5EF4-FFF2-40B4-BE49-F238E27FC236}">
                <a16:creationId xmlns:a16="http://schemas.microsoft.com/office/drawing/2014/main" id="{D543024C-2070-1DFF-E019-CD0F7578A5F5}"/>
              </a:ext>
            </a:extLst>
          </p:cNvPr>
          <p:cNvSpPr txBox="1"/>
          <p:nvPr/>
        </p:nvSpPr>
        <p:spPr>
          <a:xfrm>
            <a:off x="464906" y="1343609"/>
            <a:ext cx="1126218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Found here:  </a:t>
            </a:r>
          </a:p>
          <a:p>
            <a:r>
              <a:rPr lang="en-US" dirty="0">
                <a:hlinkClick r:id="rId3"/>
              </a:rPr>
              <a:t>https://github.com/arista-netdevops-community/CloudVisionPortal-Examples/tree/master/CloudVision_Studios/Enterprise%20Routing%20Studio%20Examples</a:t>
            </a:r>
            <a:endParaRPr lang="en-US" dirty="0">
              <a:cs typeface="Calibri" panose="020F0502020204030204"/>
            </a:endParaRPr>
          </a:p>
        </p:txBody>
      </p:sp>
      <p:sp>
        <p:nvSpPr>
          <p:cNvPr id="6" name="Content Placeholder 2">
            <a:extLst>
              <a:ext uri="{FF2B5EF4-FFF2-40B4-BE49-F238E27FC236}">
                <a16:creationId xmlns:a16="http://schemas.microsoft.com/office/drawing/2014/main" id="{85594AB5-DC2A-BBB7-44A7-D024861AF585}"/>
              </a:ext>
            </a:extLst>
          </p:cNvPr>
          <p:cNvSpPr txBox="1">
            <a:spLocks/>
          </p:cNvSpPr>
          <p:nvPr/>
        </p:nvSpPr>
        <p:spPr>
          <a:xfrm>
            <a:off x="382713" y="479711"/>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cs typeface="Calibri"/>
            </a:endParaRPr>
          </a:p>
        </p:txBody>
      </p:sp>
    </p:spTree>
    <p:extLst>
      <p:ext uri="{BB962C8B-B14F-4D97-AF65-F5344CB8AC3E}">
        <p14:creationId xmlns:p14="http://schemas.microsoft.com/office/powerpoint/2010/main" val="1734876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91038-87EA-6598-5D2B-B8783754D329}"/>
              </a:ext>
            </a:extLst>
          </p:cNvPr>
          <p:cNvSpPr>
            <a:spLocks noGrp="1"/>
          </p:cNvSpPr>
          <p:nvPr>
            <p:ph type="title"/>
          </p:nvPr>
        </p:nvSpPr>
        <p:spPr>
          <a:xfrm>
            <a:off x="311727" y="115743"/>
            <a:ext cx="10515600" cy="1325563"/>
          </a:xfrm>
        </p:spPr>
        <p:txBody>
          <a:bodyPr/>
          <a:lstStyle/>
          <a:p>
            <a:r>
              <a:rPr lang="en-US" dirty="0">
                <a:cs typeface="Calibri Light"/>
              </a:rPr>
              <a:t>Other Notes</a:t>
            </a:r>
            <a:endParaRPr lang="en-US" dirty="0"/>
          </a:p>
        </p:txBody>
      </p:sp>
      <p:sp>
        <p:nvSpPr>
          <p:cNvPr id="3" name="Content Placeholder 2">
            <a:extLst>
              <a:ext uri="{FF2B5EF4-FFF2-40B4-BE49-F238E27FC236}">
                <a16:creationId xmlns:a16="http://schemas.microsoft.com/office/drawing/2014/main" id="{38AD23F0-1533-16D6-C7DC-910DB6D4A243}"/>
              </a:ext>
            </a:extLst>
          </p:cNvPr>
          <p:cNvSpPr>
            <a:spLocks noGrp="1"/>
          </p:cNvSpPr>
          <p:nvPr>
            <p:ph idx="1"/>
          </p:nvPr>
        </p:nvSpPr>
        <p:spPr>
          <a:xfrm>
            <a:off x="394855" y="1179080"/>
            <a:ext cx="11430000" cy="5309280"/>
          </a:xfrm>
        </p:spPr>
        <p:txBody>
          <a:bodyPr vert="horz" lIns="91440" tIns="45720" rIns="91440" bIns="45720" rtlCol="0" anchor="t">
            <a:normAutofit fontScale="92500" lnSpcReduction="20000"/>
          </a:bodyPr>
          <a:lstStyle/>
          <a:p>
            <a:r>
              <a:rPr lang="en-US" dirty="0">
                <a:cs typeface="Calibri"/>
              </a:rPr>
              <a:t>Be sure to accept "updates" in the Inventory and Topology Studio prior to Selecting devices in each Studio</a:t>
            </a:r>
          </a:p>
          <a:p>
            <a:r>
              <a:rPr lang="en-US" dirty="0">
                <a:cs typeface="Calibri"/>
              </a:rPr>
              <a:t>Be sure to check that the drop down yes/no fields in EVPN Services and Interface Studio are populated by the inputs files – Jackson release had a problem with this</a:t>
            </a:r>
          </a:p>
          <a:p>
            <a:r>
              <a:rPr lang="en-US" dirty="0">
                <a:cs typeface="Calibri"/>
              </a:rPr>
              <a:t>When changing between examples be sure to clear the </a:t>
            </a:r>
            <a:r>
              <a:rPr lang="en-US" dirty="0" err="1">
                <a:cs typeface="Calibri"/>
              </a:rPr>
              <a:t>arp</a:t>
            </a:r>
            <a:r>
              <a:rPr lang="en-US" dirty="0">
                <a:cs typeface="Calibri"/>
              </a:rPr>
              <a:t> cache in the end devices prior to sending a ping – the mac of the </a:t>
            </a:r>
            <a:r>
              <a:rPr lang="en-US" dirty="0" err="1">
                <a:cs typeface="Calibri"/>
              </a:rPr>
              <a:t>gw</a:t>
            </a:r>
            <a:r>
              <a:rPr lang="en-US" dirty="0">
                <a:cs typeface="Calibri"/>
              </a:rPr>
              <a:t> may have changed</a:t>
            </a:r>
          </a:p>
          <a:p>
            <a:r>
              <a:rPr lang="en-US" dirty="0">
                <a:cs typeface="Calibri"/>
              </a:rPr>
              <a:t>Use the version of Interface Studio on the </a:t>
            </a:r>
            <a:r>
              <a:rPr lang="en-US" dirty="0" err="1">
                <a:cs typeface="Calibri"/>
              </a:rPr>
              <a:t>github</a:t>
            </a:r>
            <a:r>
              <a:rPr lang="en-US" dirty="0">
                <a:cs typeface="Calibri"/>
              </a:rPr>
              <a:t> site – it fixes a bug where when changing from a routed port to bridged port is missing the "switchport" command</a:t>
            </a:r>
          </a:p>
          <a:p>
            <a:r>
              <a:rPr lang="en-US" dirty="0">
                <a:cs typeface="Calibri"/>
              </a:rPr>
              <a:t>Use the version of the EVPN Services Studio in the </a:t>
            </a:r>
            <a:r>
              <a:rPr lang="en-US" dirty="0" err="1">
                <a:cs typeface="Calibri"/>
              </a:rPr>
              <a:t>github</a:t>
            </a:r>
            <a:r>
              <a:rPr lang="en-US" dirty="0">
                <a:cs typeface="Calibri"/>
              </a:rPr>
              <a:t> site – it has the added capability of redistributing OSPF into VRFs it creates</a:t>
            </a:r>
          </a:p>
          <a:p>
            <a:r>
              <a:rPr lang="en-US" dirty="0">
                <a:cs typeface="Calibri"/>
              </a:rPr>
              <a:t>Both the router_bgp.as Tag and the </a:t>
            </a:r>
            <a:r>
              <a:rPr lang="en-US" dirty="0" err="1">
                <a:cs typeface="Calibri"/>
              </a:rPr>
              <a:t>router_bgp.router_id</a:t>
            </a:r>
            <a:r>
              <a:rPr lang="en-US" dirty="0">
                <a:cs typeface="Calibri"/>
              </a:rPr>
              <a:t> Tag (for lo0) are written by the L3LS Studio and do not have to be entered by the user but if Enterprise Routing Studio has EVPN/VXLAN enabled the </a:t>
            </a:r>
            <a:r>
              <a:rPr lang="en-US" dirty="0" err="1">
                <a:cs typeface="Calibri"/>
              </a:rPr>
              <a:t>router_bgp.router_id</a:t>
            </a:r>
            <a:r>
              <a:rPr lang="en-US" dirty="0">
                <a:cs typeface="Calibri"/>
              </a:rPr>
              <a:t> (lo0) tag must be added. These tags are in the </a:t>
            </a:r>
            <a:r>
              <a:rPr lang="en-US" dirty="0" err="1">
                <a:cs typeface="Calibri"/>
              </a:rPr>
              <a:t>tagsfile.txt</a:t>
            </a:r>
            <a:endParaRPr lang="en-US" dirty="0">
              <a:cs typeface="Calibri"/>
            </a:endParaRPr>
          </a:p>
          <a:p>
            <a:r>
              <a:rPr lang="en-US" dirty="0">
                <a:cs typeface="Calibri"/>
              </a:rPr>
              <a:t>Using multiple role tags is only available in CV version Kent and beyond. If using Jackson do not use the Role: Edge-Router tag if L3LS is also using Role tags.</a:t>
            </a:r>
          </a:p>
          <a:p>
            <a:endParaRPr lang="en-US" dirty="0">
              <a:cs typeface="Calibri"/>
            </a:endParaRPr>
          </a:p>
        </p:txBody>
      </p:sp>
    </p:spTree>
    <p:extLst>
      <p:ext uri="{BB962C8B-B14F-4D97-AF65-F5344CB8AC3E}">
        <p14:creationId xmlns:p14="http://schemas.microsoft.com/office/powerpoint/2010/main" val="4117692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FDA62-0393-06AA-C0B5-C327D55C9B91}"/>
              </a:ext>
            </a:extLst>
          </p:cNvPr>
          <p:cNvSpPr>
            <a:spLocks noGrp="1"/>
          </p:cNvSpPr>
          <p:nvPr>
            <p:ph type="title"/>
          </p:nvPr>
        </p:nvSpPr>
        <p:spPr/>
        <p:txBody>
          <a:bodyPr>
            <a:normAutofit fontScale="90000"/>
          </a:bodyPr>
          <a:lstStyle/>
          <a:p>
            <a:br>
              <a:rPr lang="en-US" dirty="0">
                <a:cs typeface="Calibri Light"/>
              </a:rPr>
            </a:br>
            <a:r>
              <a:rPr lang="en-US" dirty="0">
                <a:cs typeface="Calibri Light"/>
              </a:rPr>
              <a:t>If doing an upgrade of CV, new Studios are in a workspace  when the upgrade completes</a:t>
            </a:r>
            <a:br>
              <a:rPr lang="en-US" dirty="0">
                <a:cs typeface="Calibri Light"/>
              </a:rPr>
            </a:br>
            <a:r>
              <a:rPr lang="en-US" sz="2700" dirty="0">
                <a:cs typeface="Calibri Light"/>
              </a:rPr>
              <a:t>Submit this workspace! To add any new Studios permanently</a:t>
            </a:r>
            <a:endParaRPr lang="en-US" sz="2700" dirty="0"/>
          </a:p>
        </p:txBody>
      </p:sp>
      <p:pic>
        <p:nvPicPr>
          <p:cNvPr id="4" name="Picture 4" descr="Graphical user interface, text, application, email&#10;&#10;Description automatically generated">
            <a:extLst>
              <a:ext uri="{FF2B5EF4-FFF2-40B4-BE49-F238E27FC236}">
                <a16:creationId xmlns:a16="http://schemas.microsoft.com/office/drawing/2014/main" id="{5D62EF96-FD80-F395-3D16-0AF08F2545E6}"/>
              </a:ext>
            </a:extLst>
          </p:cNvPr>
          <p:cNvPicPr>
            <a:picLocks noGrp="1" noChangeAspect="1"/>
          </p:cNvPicPr>
          <p:nvPr>
            <p:ph idx="1"/>
          </p:nvPr>
        </p:nvPicPr>
        <p:blipFill>
          <a:blip r:embed="rId2"/>
          <a:stretch>
            <a:fillRect/>
          </a:stretch>
        </p:blipFill>
        <p:spPr>
          <a:xfrm>
            <a:off x="4602616" y="2141537"/>
            <a:ext cx="6274253" cy="4351338"/>
          </a:xfrm>
        </p:spPr>
      </p:pic>
    </p:spTree>
    <p:extLst>
      <p:ext uri="{BB962C8B-B14F-4D97-AF65-F5344CB8AC3E}">
        <p14:creationId xmlns:p14="http://schemas.microsoft.com/office/powerpoint/2010/main" val="2723587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55125-112A-66C1-9673-F1E4C44B93F5}"/>
              </a:ext>
            </a:extLst>
          </p:cNvPr>
          <p:cNvSpPr>
            <a:spLocks noGrp="1"/>
          </p:cNvSpPr>
          <p:nvPr>
            <p:ph type="title"/>
          </p:nvPr>
        </p:nvSpPr>
        <p:spPr/>
        <p:txBody>
          <a:bodyPr/>
          <a:lstStyle/>
          <a:p>
            <a:r>
              <a:rPr lang="en-US" dirty="0"/>
              <a:t>Uploading Tags files with </a:t>
            </a:r>
            <a:r>
              <a:rPr lang="en-US" dirty="0" err="1"/>
              <a:t>tagman.py</a:t>
            </a:r>
            <a:endParaRPr lang="en-US" dirty="0"/>
          </a:p>
        </p:txBody>
      </p:sp>
      <p:sp>
        <p:nvSpPr>
          <p:cNvPr id="8" name="TextBox 7">
            <a:extLst>
              <a:ext uri="{FF2B5EF4-FFF2-40B4-BE49-F238E27FC236}">
                <a16:creationId xmlns:a16="http://schemas.microsoft.com/office/drawing/2014/main" id="{E9E7E640-1D14-5DA5-AC56-3A3191D7EA33}"/>
              </a:ext>
            </a:extLst>
          </p:cNvPr>
          <p:cNvSpPr txBox="1"/>
          <p:nvPr/>
        </p:nvSpPr>
        <p:spPr>
          <a:xfrm>
            <a:off x="705852" y="1902404"/>
            <a:ext cx="10234864" cy="3416320"/>
          </a:xfrm>
          <a:prstGeom prst="rect">
            <a:avLst/>
          </a:prstGeom>
          <a:noFill/>
        </p:spPr>
        <p:txBody>
          <a:bodyPr wrap="square">
            <a:spAutoFit/>
          </a:bodyPr>
          <a:lstStyle/>
          <a:p>
            <a:r>
              <a:rPr lang="en-US" dirty="0" err="1"/>
              <a:t>Tagman.py</a:t>
            </a:r>
            <a:r>
              <a:rPr lang="en-US" dirty="0"/>
              <a:t> is a script written by Engineering to make saving and creating tag more easy. The tags are exported as a txt file and can then be re-imported or deleted.</a:t>
            </a:r>
          </a:p>
          <a:p>
            <a:endParaRPr lang="en-US" dirty="0"/>
          </a:p>
          <a:p>
            <a:r>
              <a:rPr lang="en-US" dirty="0"/>
              <a:t>See next slide for setting up your laptop to run </a:t>
            </a:r>
            <a:r>
              <a:rPr lang="en-US" dirty="0" err="1"/>
              <a:t>tagman.py</a:t>
            </a:r>
            <a:endParaRPr lang="en-US" dirty="0"/>
          </a:p>
          <a:p>
            <a:endParaRPr lang="en-US" dirty="0"/>
          </a:p>
          <a:p>
            <a:r>
              <a:rPr lang="en-US" dirty="0"/>
              <a:t>The </a:t>
            </a:r>
            <a:r>
              <a:rPr lang="en-US" dirty="0" err="1"/>
              <a:t>tagsfile</a:t>
            </a:r>
            <a:r>
              <a:rPr lang="en-US" dirty="0"/>
              <a:t> defaults to using hostname but there is also an option for using serial number.</a:t>
            </a:r>
          </a:p>
          <a:p>
            <a:endParaRPr lang="en-US" dirty="0"/>
          </a:p>
          <a:p>
            <a:r>
              <a:rPr lang="en-US" dirty="0"/>
              <a:t>Use the –help option for the required syntax.</a:t>
            </a:r>
          </a:p>
          <a:p>
            <a:endParaRPr lang="en-US" dirty="0"/>
          </a:p>
          <a:p>
            <a:r>
              <a:rPr lang="en-US" dirty="0"/>
              <a:t>Example:</a:t>
            </a:r>
          </a:p>
          <a:p>
            <a:r>
              <a:rPr lang="en-US" dirty="0"/>
              <a:t>python </a:t>
            </a:r>
            <a:r>
              <a:rPr lang="en-US" dirty="0" err="1"/>
              <a:t>tagman.py</a:t>
            </a:r>
            <a:r>
              <a:rPr lang="en-US" dirty="0"/>
              <a:t> -u arista -p aristaf613 -c </a:t>
            </a:r>
            <a:r>
              <a:rPr lang="en-US" dirty="0">
                <a:hlinkClick r:id="rId2"/>
              </a:rPr>
              <a:t>unf-arista-campus-vlab-1-11f86e35.topo.testdrive.arista.com</a:t>
            </a:r>
            <a:r>
              <a:rPr lang="en-US" dirty="0"/>
              <a:t> -f </a:t>
            </a:r>
            <a:r>
              <a:rPr lang="en-US" dirty="0" err="1"/>
              <a:t>tagsfile.txt</a:t>
            </a:r>
            <a:r>
              <a:rPr lang="en-US" dirty="0"/>
              <a:t> -a export</a:t>
            </a:r>
          </a:p>
        </p:txBody>
      </p:sp>
    </p:spTree>
    <p:extLst>
      <p:ext uri="{BB962C8B-B14F-4D97-AF65-F5344CB8AC3E}">
        <p14:creationId xmlns:p14="http://schemas.microsoft.com/office/powerpoint/2010/main" val="3252221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10300-27D9-B16A-529C-355D8D8362A6}"/>
              </a:ext>
            </a:extLst>
          </p:cNvPr>
          <p:cNvSpPr>
            <a:spLocks noGrp="1"/>
          </p:cNvSpPr>
          <p:nvPr>
            <p:ph type="title"/>
          </p:nvPr>
        </p:nvSpPr>
        <p:spPr/>
        <p:txBody>
          <a:bodyPr/>
          <a:lstStyle/>
          <a:p>
            <a:r>
              <a:rPr lang="en-US" dirty="0" err="1"/>
              <a:t>Tagman.py</a:t>
            </a:r>
            <a:r>
              <a:rPr lang="en-US" dirty="0"/>
              <a:t> setup</a:t>
            </a:r>
          </a:p>
        </p:txBody>
      </p:sp>
      <p:sp>
        <p:nvSpPr>
          <p:cNvPr id="3" name="Content Placeholder 2">
            <a:extLst>
              <a:ext uri="{FF2B5EF4-FFF2-40B4-BE49-F238E27FC236}">
                <a16:creationId xmlns:a16="http://schemas.microsoft.com/office/drawing/2014/main" id="{02B9B3D8-73F1-1B69-B242-61D9941E3A13}"/>
              </a:ext>
            </a:extLst>
          </p:cNvPr>
          <p:cNvSpPr>
            <a:spLocks noGrp="1"/>
          </p:cNvSpPr>
          <p:nvPr>
            <p:ph idx="1"/>
          </p:nvPr>
        </p:nvSpPr>
        <p:spPr/>
        <p:txBody>
          <a:bodyPr/>
          <a:lstStyle/>
          <a:p>
            <a:pPr marL="0" indent="0">
              <a:buNone/>
            </a:pPr>
            <a:r>
              <a:rPr lang="en-US" dirty="0"/>
              <a:t>1. curl -O  </a:t>
            </a:r>
            <a:r>
              <a:rPr lang="en-US" dirty="0">
                <a:hlinkClick r:id="rId2"/>
              </a:rPr>
              <a:t>https://bootstrap.pypa.io/pip/2.7/get-pip.py</a:t>
            </a:r>
            <a:br>
              <a:rPr lang="en-US" dirty="0"/>
            </a:br>
            <a:r>
              <a:rPr lang="en-US" dirty="0"/>
              <a:t>2. </a:t>
            </a:r>
            <a:r>
              <a:rPr lang="en-US" dirty="0" err="1"/>
              <a:t>chmod</a:t>
            </a:r>
            <a:r>
              <a:rPr lang="en-US" dirty="0"/>
              <a:t> +x get-</a:t>
            </a:r>
            <a:r>
              <a:rPr lang="en-US" dirty="0" err="1"/>
              <a:t>pip.py</a:t>
            </a:r>
            <a:endParaRPr lang="en-US" dirty="0"/>
          </a:p>
          <a:p>
            <a:pPr marL="0" indent="0">
              <a:buNone/>
            </a:pPr>
            <a:r>
              <a:rPr lang="en-US" dirty="0"/>
              <a:t>3. python get-</a:t>
            </a:r>
            <a:r>
              <a:rPr lang="en-US" dirty="0" err="1"/>
              <a:t>pip.py</a:t>
            </a:r>
            <a:endParaRPr lang="en-US" dirty="0"/>
          </a:p>
          <a:p>
            <a:pPr marL="0" indent="0">
              <a:buNone/>
            </a:pPr>
            <a:r>
              <a:rPr lang="en-US" dirty="0"/>
              <a:t>4. python -m pip install requests</a:t>
            </a:r>
          </a:p>
          <a:p>
            <a:endParaRPr lang="en-US" dirty="0"/>
          </a:p>
        </p:txBody>
      </p:sp>
    </p:spTree>
    <p:extLst>
      <p:ext uri="{BB962C8B-B14F-4D97-AF65-F5344CB8AC3E}">
        <p14:creationId xmlns:p14="http://schemas.microsoft.com/office/powerpoint/2010/main" val="2948258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55125-112A-66C1-9673-F1E4C44B93F5}"/>
              </a:ext>
            </a:extLst>
          </p:cNvPr>
          <p:cNvSpPr>
            <a:spLocks noGrp="1"/>
          </p:cNvSpPr>
          <p:nvPr>
            <p:ph type="title"/>
          </p:nvPr>
        </p:nvSpPr>
        <p:spPr>
          <a:xfrm>
            <a:off x="464848" y="84692"/>
            <a:ext cx="10515600" cy="1325563"/>
          </a:xfrm>
        </p:spPr>
        <p:txBody>
          <a:bodyPr/>
          <a:lstStyle/>
          <a:p>
            <a:r>
              <a:rPr lang="en-US" dirty="0"/>
              <a:t>Interface Configuration Studio setup</a:t>
            </a:r>
          </a:p>
        </p:txBody>
      </p:sp>
      <p:sp>
        <p:nvSpPr>
          <p:cNvPr id="8" name="TextBox 7">
            <a:extLst>
              <a:ext uri="{FF2B5EF4-FFF2-40B4-BE49-F238E27FC236}">
                <a16:creationId xmlns:a16="http://schemas.microsoft.com/office/drawing/2014/main" id="{E9E7E640-1D14-5DA5-AC56-3A3191D7EA33}"/>
              </a:ext>
            </a:extLst>
          </p:cNvPr>
          <p:cNvSpPr txBox="1"/>
          <p:nvPr/>
        </p:nvSpPr>
        <p:spPr>
          <a:xfrm>
            <a:off x="464848" y="1007971"/>
            <a:ext cx="5033539" cy="923330"/>
          </a:xfrm>
          <a:prstGeom prst="rect">
            <a:avLst/>
          </a:prstGeom>
          <a:noFill/>
        </p:spPr>
        <p:txBody>
          <a:bodyPr wrap="square">
            <a:spAutoFit/>
          </a:bodyPr>
          <a:lstStyle/>
          <a:p>
            <a:r>
              <a:rPr lang="en-US" dirty="0"/>
              <a:t>Create a profile called Trunk in the Interface Configuration Studio. It will be reused throughout the examples.</a:t>
            </a:r>
          </a:p>
        </p:txBody>
      </p:sp>
      <p:pic>
        <p:nvPicPr>
          <p:cNvPr id="3" name="Picture 2">
            <a:extLst>
              <a:ext uri="{FF2B5EF4-FFF2-40B4-BE49-F238E27FC236}">
                <a16:creationId xmlns:a16="http://schemas.microsoft.com/office/drawing/2014/main" id="{A498C271-2643-B822-3D63-DE16E0E80105}"/>
              </a:ext>
            </a:extLst>
          </p:cNvPr>
          <p:cNvPicPr>
            <a:picLocks noChangeAspect="1"/>
          </p:cNvPicPr>
          <p:nvPr/>
        </p:nvPicPr>
        <p:blipFill>
          <a:blip r:embed="rId2"/>
          <a:stretch>
            <a:fillRect/>
          </a:stretch>
        </p:blipFill>
        <p:spPr>
          <a:xfrm>
            <a:off x="200246" y="1818073"/>
            <a:ext cx="8715153" cy="1625763"/>
          </a:xfrm>
          <a:prstGeom prst="rect">
            <a:avLst/>
          </a:prstGeom>
        </p:spPr>
      </p:pic>
      <p:pic>
        <p:nvPicPr>
          <p:cNvPr id="5" name="Picture 4">
            <a:extLst>
              <a:ext uri="{FF2B5EF4-FFF2-40B4-BE49-F238E27FC236}">
                <a16:creationId xmlns:a16="http://schemas.microsoft.com/office/drawing/2014/main" id="{D53B8F01-CDDB-E2CE-4FFB-901CC28F0EE4}"/>
              </a:ext>
            </a:extLst>
          </p:cNvPr>
          <p:cNvPicPr>
            <a:picLocks noChangeAspect="1"/>
          </p:cNvPicPr>
          <p:nvPr/>
        </p:nvPicPr>
        <p:blipFill>
          <a:blip r:embed="rId3"/>
          <a:stretch>
            <a:fillRect/>
          </a:stretch>
        </p:blipFill>
        <p:spPr>
          <a:xfrm>
            <a:off x="5498387" y="1027906"/>
            <a:ext cx="6370051" cy="5296031"/>
          </a:xfrm>
          <a:prstGeom prst="rect">
            <a:avLst/>
          </a:prstGeom>
        </p:spPr>
      </p:pic>
      <p:cxnSp>
        <p:nvCxnSpPr>
          <p:cNvPr id="9" name="Straight Arrow Connector 8">
            <a:extLst>
              <a:ext uri="{FF2B5EF4-FFF2-40B4-BE49-F238E27FC236}">
                <a16:creationId xmlns:a16="http://schemas.microsoft.com/office/drawing/2014/main" id="{9FB18DBE-6C48-304D-4C7A-B1B54A86A861}"/>
              </a:ext>
            </a:extLst>
          </p:cNvPr>
          <p:cNvCxnSpPr>
            <a:cxnSpLocks/>
          </p:cNvCxnSpPr>
          <p:nvPr/>
        </p:nvCxnSpPr>
        <p:spPr>
          <a:xfrm>
            <a:off x="3756838" y="2902688"/>
            <a:ext cx="1559441"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68647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55125-112A-66C1-9673-F1E4C44B93F5}"/>
              </a:ext>
            </a:extLst>
          </p:cNvPr>
          <p:cNvSpPr>
            <a:spLocks noGrp="1"/>
          </p:cNvSpPr>
          <p:nvPr>
            <p:ph type="title"/>
          </p:nvPr>
        </p:nvSpPr>
        <p:spPr>
          <a:xfrm>
            <a:off x="464848" y="84692"/>
            <a:ext cx="10515600" cy="1325563"/>
          </a:xfrm>
        </p:spPr>
        <p:txBody>
          <a:bodyPr/>
          <a:lstStyle/>
          <a:p>
            <a:r>
              <a:rPr lang="en-US" dirty="0"/>
              <a:t>Interface Configuration Studio setup</a:t>
            </a:r>
          </a:p>
        </p:txBody>
      </p:sp>
      <p:sp>
        <p:nvSpPr>
          <p:cNvPr id="4" name="TextBox 3">
            <a:extLst>
              <a:ext uri="{FF2B5EF4-FFF2-40B4-BE49-F238E27FC236}">
                <a16:creationId xmlns:a16="http://schemas.microsoft.com/office/drawing/2014/main" id="{DB1B4017-0A8C-B76E-6F86-737B1CC9B1B4}"/>
              </a:ext>
            </a:extLst>
          </p:cNvPr>
          <p:cNvSpPr txBox="1"/>
          <p:nvPr/>
        </p:nvSpPr>
        <p:spPr>
          <a:xfrm>
            <a:off x="464848" y="1811674"/>
            <a:ext cx="4851431" cy="1477328"/>
          </a:xfrm>
          <a:prstGeom prst="rect">
            <a:avLst/>
          </a:prstGeom>
          <a:noFill/>
        </p:spPr>
        <p:txBody>
          <a:bodyPr wrap="square">
            <a:spAutoFit/>
          </a:bodyPr>
          <a:lstStyle/>
          <a:p>
            <a:r>
              <a:rPr lang="en-US" dirty="0"/>
              <a:t>End devices plugged into edge switches use </a:t>
            </a:r>
            <a:r>
              <a:rPr lang="en-US" dirty="0" err="1"/>
              <a:t>vlan</a:t>
            </a:r>
            <a:r>
              <a:rPr lang="en-US" dirty="0"/>
              <a:t> tagging so the edge ports are configured as trunks. The ports requiring this profile are given for each example. </a:t>
            </a:r>
          </a:p>
          <a:p>
            <a:endParaRPr lang="en-US" dirty="0"/>
          </a:p>
        </p:txBody>
      </p:sp>
      <p:pic>
        <p:nvPicPr>
          <p:cNvPr id="6" name="Picture 5">
            <a:extLst>
              <a:ext uri="{FF2B5EF4-FFF2-40B4-BE49-F238E27FC236}">
                <a16:creationId xmlns:a16="http://schemas.microsoft.com/office/drawing/2014/main" id="{12671B7C-5652-1D57-46A7-3C1D72B7986B}"/>
              </a:ext>
            </a:extLst>
          </p:cNvPr>
          <p:cNvPicPr>
            <a:picLocks noChangeAspect="1"/>
          </p:cNvPicPr>
          <p:nvPr/>
        </p:nvPicPr>
        <p:blipFill>
          <a:blip r:embed="rId2"/>
          <a:stretch>
            <a:fillRect/>
          </a:stretch>
        </p:blipFill>
        <p:spPr>
          <a:xfrm>
            <a:off x="689344" y="3289002"/>
            <a:ext cx="10855386" cy="2750291"/>
          </a:xfrm>
          <a:prstGeom prst="rect">
            <a:avLst/>
          </a:prstGeom>
        </p:spPr>
      </p:pic>
    </p:spTree>
    <p:extLst>
      <p:ext uri="{BB962C8B-B14F-4D97-AF65-F5344CB8AC3E}">
        <p14:creationId xmlns:p14="http://schemas.microsoft.com/office/powerpoint/2010/main" val="722646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235857" y="176439"/>
            <a:ext cx="11546114" cy="1332820"/>
          </a:xfrm>
        </p:spPr>
        <p:txBody>
          <a:bodyPr/>
          <a:lstStyle/>
          <a:p>
            <a:r>
              <a:rPr lang="en-US" dirty="0">
                <a:cs typeface="Calibri Light"/>
              </a:rPr>
              <a:t>Example1 </a:t>
            </a:r>
            <a:r>
              <a:rPr lang="en-US" dirty="0">
                <a:ea typeface="+mj-lt"/>
                <a:cs typeface="+mj-lt"/>
              </a:rPr>
              <a:t>Campus to ISP</a:t>
            </a:r>
            <a:endParaRPr lang="en-US" dirty="0"/>
          </a:p>
        </p:txBody>
      </p:sp>
      <p:pic>
        <p:nvPicPr>
          <p:cNvPr id="6" name="Picture 6" descr="Diagram&#10;&#10;Description automatically generated">
            <a:extLst>
              <a:ext uri="{FF2B5EF4-FFF2-40B4-BE49-F238E27FC236}">
                <a16:creationId xmlns:a16="http://schemas.microsoft.com/office/drawing/2014/main" id="{44E41A40-FA93-EAD0-A1E7-3D06CA26B6EA}"/>
              </a:ext>
            </a:extLst>
          </p:cNvPr>
          <p:cNvPicPr>
            <a:picLocks noChangeAspect="1"/>
          </p:cNvPicPr>
          <p:nvPr/>
        </p:nvPicPr>
        <p:blipFill>
          <a:blip r:embed="rId2"/>
          <a:stretch>
            <a:fillRect/>
          </a:stretch>
        </p:blipFill>
        <p:spPr>
          <a:xfrm>
            <a:off x="1473926" y="1437956"/>
            <a:ext cx="9061994" cy="5203464"/>
          </a:xfrm>
          <a:prstGeom prst="rect">
            <a:avLst/>
          </a:prstGeom>
        </p:spPr>
      </p:pic>
    </p:spTree>
    <p:extLst>
      <p:ext uri="{BB962C8B-B14F-4D97-AF65-F5344CB8AC3E}">
        <p14:creationId xmlns:p14="http://schemas.microsoft.com/office/powerpoint/2010/main" val="2103818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Example1 </a:t>
            </a:r>
            <a:r>
              <a:rPr lang="en-US" dirty="0">
                <a:ea typeface="+mj-lt"/>
                <a:cs typeface="+mj-lt"/>
              </a:rPr>
              <a:t> Campus to ISP</a:t>
            </a:r>
            <a:br>
              <a:rPr lang="en-US" dirty="0">
                <a:ea typeface="+mj-lt"/>
                <a:cs typeface="+mj-lt"/>
              </a:rPr>
            </a:br>
            <a:r>
              <a:rPr lang="en-US" sz="2000" dirty="0">
                <a:ea typeface="+mj-lt"/>
                <a:cs typeface="+mj-lt"/>
              </a:rPr>
              <a:t>BGP and OSPF default route</a:t>
            </a: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2 Edge Routers and a Core Router connects Campus to the Internet</a:t>
            </a:r>
          </a:p>
          <a:p>
            <a:r>
              <a:rPr lang="en-US" dirty="0">
                <a:ea typeface="Calibri"/>
                <a:cs typeface="Calibri"/>
              </a:rPr>
              <a:t>ISP sends full routes to border router but only a default route is send into the Enterprise network</a:t>
            </a:r>
          </a:p>
          <a:p>
            <a:r>
              <a:rPr lang="en-US" dirty="0">
                <a:cs typeface="Calibri"/>
              </a:rPr>
              <a:t>MLAG is configured in the Campus Studio and Enterprise Routing Studio so an OSPF adjacency is formed over the MLAG peer link.</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5079446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Diagram&#10;&#10;Description automatically generated">
            <a:extLst>
              <a:ext uri="{FF2B5EF4-FFF2-40B4-BE49-F238E27FC236}">
                <a16:creationId xmlns:a16="http://schemas.microsoft.com/office/drawing/2014/main" id="{00A106A2-9AA9-BD24-AA1C-E38C5AED0789}"/>
              </a:ext>
            </a:extLst>
          </p:cNvPr>
          <p:cNvPicPr>
            <a:picLocks noGrp="1" noChangeAspect="1"/>
          </p:cNvPicPr>
          <p:nvPr>
            <p:ph idx="1"/>
          </p:nvPr>
        </p:nvPicPr>
        <p:blipFill>
          <a:blip r:embed="rId2"/>
          <a:stretch>
            <a:fillRect/>
          </a:stretch>
        </p:blipFill>
        <p:spPr>
          <a:xfrm>
            <a:off x="588429" y="915750"/>
            <a:ext cx="9834756" cy="5574248"/>
          </a:xfrm>
        </p:spPr>
      </p:pic>
      <p:sp>
        <p:nvSpPr>
          <p:cNvPr id="2" name="TextBox 1">
            <a:extLst>
              <a:ext uri="{FF2B5EF4-FFF2-40B4-BE49-F238E27FC236}">
                <a16:creationId xmlns:a16="http://schemas.microsoft.com/office/drawing/2014/main" id="{03521073-D365-174B-FAD1-6A7CFB7D361C}"/>
              </a:ext>
            </a:extLst>
          </p:cNvPr>
          <p:cNvSpPr txBox="1"/>
          <p:nvPr/>
        </p:nvSpPr>
        <p:spPr>
          <a:xfrm>
            <a:off x="-95892" y="92467"/>
            <a:ext cx="1290605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rPr>
              <a:t>Example1 Detail</a:t>
            </a:r>
            <a:endParaRPr lang="en-US" sz="4800" dirty="0"/>
          </a:p>
        </p:txBody>
      </p:sp>
      <p:sp>
        <p:nvSpPr>
          <p:cNvPr id="3" name="TextBox 2">
            <a:extLst>
              <a:ext uri="{FF2B5EF4-FFF2-40B4-BE49-F238E27FC236}">
                <a16:creationId xmlns:a16="http://schemas.microsoft.com/office/drawing/2014/main" id="{3CD6A871-5B56-99DC-C1A1-1B1D668B0C1F}"/>
              </a:ext>
            </a:extLst>
          </p:cNvPr>
          <p:cNvSpPr txBox="1"/>
          <p:nvPr/>
        </p:nvSpPr>
        <p:spPr>
          <a:xfrm>
            <a:off x="6002400" y="2684400"/>
            <a:ext cx="703200"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FFFF"/>
                </a:solidFill>
              </a:rPr>
              <a:t>edge</a:t>
            </a:r>
            <a:endParaRPr lang="en-US" dirty="0">
              <a:solidFill>
                <a:srgbClr val="FFFFFF"/>
              </a:solidFill>
              <a:cs typeface="Calibri"/>
            </a:endParaRPr>
          </a:p>
        </p:txBody>
      </p:sp>
      <p:sp>
        <p:nvSpPr>
          <p:cNvPr id="5" name="TextBox 4">
            <a:extLst>
              <a:ext uri="{FF2B5EF4-FFF2-40B4-BE49-F238E27FC236}">
                <a16:creationId xmlns:a16="http://schemas.microsoft.com/office/drawing/2014/main" id="{632B0686-9060-0A09-CF7B-A037396CBD8A}"/>
              </a:ext>
            </a:extLst>
          </p:cNvPr>
          <p:cNvSpPr txBox="1"/>
          <p:nvPr/>
        </p:nvSpPr>
        <p:spPr>
          <a:xfrm>
            <a:off x="5354399" y="2624399"/>
            <a:ext cx="703200"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FFFF"/>
                </a:solidFill>
                <a:cs typeface="Calibri"/>
              </a:rPr>
              <a:t>core</a:t>
            </a:r>
          </a:p>
        </p:txBody>
      </p:sp>
    </p:spTree>
    <p:extLst>
      <p:ext uri="{BB962C8B-B14F-4D97-AF65-F5344CB8AC3E}">
        <p14:creationId xmlns:p14="http://schemas.microsoft.com/office/powerpoint/2010/main" val="2129305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1EFCF-20E8-6601-8C90-6DC7DE7D1E0C}"/>
              </a:ext>
            </a:extLst>
          </p:cNvPr>
          <p:cNvSpPr>
            <a:spLocks noGrp="1"/>
          </p:cNvSpPr>
          <p:nvPr>
            <p:ph type="title"/>
          </p:nvPr>
        </p:nvSpPr>
        <p:spPr>
          <a:xfrm>
            <a:off x="178942" y="-45841"/>
            <a:ext cx="10515600" cy="1325563"/>
          </a:xfrm>
        </p:spPr>
        <p:txBody>
          <a:bodyPr/>
          <a:lstStyle/>
          <a:p>
            <a:r>
              <a:rPr lang="en-US">
                <a:cs typeface="Calibri Light"/>
              </a:rPr>
              <a:t>Overview</a:t>
            </a:r>
            <a:endParaRPr lang="en-US"/>
          </a:p>
        </p:txBody>
      </p:sp>
      <p:sp>
        <p:nvSpPr>
          <p:cNvPr id="3" name="Content Placeholder 2">
            <a:extLst>
              <a:ext uri="{FF2B5EF4-FFF2-40B4-BE49-F238E27FC236}">
                <a16:creationId xmlns:a16="http://schemas.microsoft.com/office/drawing/2014/main" id="{7DC6106D-7CC1-1CE0-FFE5-ABCE6368291F}"/>
              </a:ext>
            </a:extLst>
          </p:cNvPr>
          <p:cNvSpPr>
            <a:spLocks noGrp="1"/>
          </p:cNvSpPr>
          <p:nvPr>
            <p:ph idx="1"/>
          </p:nvPr>
        </p:nvSpPr>
        <p:spPr>
          <a:xfrm>
            <a:off x="522351" y="4039950"/>
            <a:ext cx="4008634" cy="2621855"/>
          </a:xfrm>
        </p:spPr>
        <p:txBody>
          <a:bodyPr vert="horz" lIns="91440" tIns="45720" rIns="91440" bIns="45720" rtlCol="0" anchor="t">
            <a:normAutofit/>
          </a:bodyPr>
          <a:lstStyle/>
          <a:p>
            <a:r>
              <a:rPr lang="en-US" dirty="0">
                <a:cs typeface="Calibri"/>
              </a:rPr>
              <a:t>Enterprise Routing</a:t>
            </a:r>
          </a:p>
          <a:p>
            <a:r>
              <a:rPr lang="en-US" dirty="0">
                <a:cs typeface="Calibri"/>
              </a:rPr>
              <a:t>EVPN Services</a:t>
            </a:r>
          </a:p>
          <a:p>
            <a:r>
              <a:rPr lang="en-US" dirty="0">
                <a:cs typeface="Calibri"/>
              </a:rPr>
              <a:t>L3LS</a:t>
            </a:r>
          </a:p>
          <a:p>
            <a:r>
              <a:rPr lang="en-US" dirty="0">
                <a:cs typeface="Calibri"/>
              </a:rPr>
              <a:t>Campus</a:t>
            </a:r>
          </a:p>
          <a:p>
            <a:r>
              <a:rPr lang="en-US" dirty="0">
                <a:cs typeface="Calibri"/>
              </a:rPr>
              <a:t>Interface Configuration</a:t>
            </a:r>
          </a:p>
          <a:p>
            <a:endParaRPr lang="en-US" dirty="0">
              <a:cs typeface="Calibri"/>
            </a:endParaRPr>
          </a:p>
        </p:txBody>
      </p:sp>
      <p:sp>
        <p:nvSpPr>
          <p:cNvPr id="6" name="Title 1">
            <a:extLst>
              <a:ext uri="{FF2B5EF4-FFF2-40B4-BE49-F238E27FC236}">
                <a16:creationId xmlns:a16="http://schemas.microsoft.com/office/drawing/2014/main" id="{0C5EC531-4304-A4F4-B3A7-97E15D650014}"/>
              </a:ext>
            </a:extLst>
          </p:cNvPr>
          <p:cNvSpPr txBox="1">
            <a:spLocks/>
          </p:cNvSpPr>
          <p:nvPr/>
        </p:nvSpPr>
        <p:spPr>
          <a:xfrm>
            <a:off x="177230" y="289770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Studios Used</a:t>
            </a:r>
            <a:endParaRPr lang="en-US"/>
          </a:p>
        </p:txBody>
      </p:sp>
      <p:sp>
        <p:nvSpPr>
          <p:cNvPr id="8" name="Content Placeholder 2">
            <a:extLst>
              <a:ext uri="{FF2B5EF4-FFF2-40B4-BE49-F238E27FC236}">
                <a16:creationId xmlns:a16="http://schemas.microsoft.com/office/drawing/2014/main" id="{CAF3DA64-A18F-E8B9-4F80-08AF3335B5BB}"/>
              </a:ext>
            </a:extLst>
          </p:cNvPr>
          <p:cNvSpPr txBox="1">
            <a:spLocks/>
          </p:cNvSpPr>
          <p:nvPr/>
        </p:nvSpPr>
        <p:spPr>
          <a:xfrm>
            <a:off x="352746" y="899238"/>
            <a:ext cx="10515600" cy="262185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cs typeface="Calibri"/>
              </a:rPr>
              <a:t>These slides contain examples and instructions of how to build end to end topologies with services in Cloud Vision Studios. Featured is the Enterprise Routing Studio that is used to inter-connect Campus and DCs together.  </a:t>
            </a:r>
            <a:endParaRPr lang="en-US" dirty="0"/>
          </a:p>
          <a:p>
            <a:pPr marL="0" indent="0">
              <a:buNone/>
            </a:pPr>
            <a:r>
              <a:rPr lang="en-US" sz="2400" dirty="0">
                <a:cs typeface="Calibri"/>
              </a:rPr>
              <a:t>Arista Avanced Routing ATDs are used for these examples because they supply an easy environment for getting familiar with the interop between Studios that is required to configure complete networks.</a:t>
            </a:r>
            <a:endParaRPr lang="en-US" dirty="0"/>
          </a:p>
          <a:p>
            <a:endParaRPr lang="en-US" dirty="0">
              <a:cs typeface="Calibri"/>
            </a:endParaRPr>
          </a:p>
        </p:txBody>
      </p:sp>
      <p:sp>
        <p:nvSpPr>
          <p:cNvPr id="9" name="Title 1">
            <a:extLst>
              <a:ext uri="{FF2B5EF4-FFF2-40B4-BE49-F238E27FC236}">
                <a16:creationId xmlns:a16="http://schemas.microsoft.com/office/drawing/2014/main" id="{53CDAD2E-72CC-4194-DB17-0729623E4806}"/>
              </a:ext>
            </a:extLst>
          </p:cNvPr>
          <p:cNvSpPr txBox="1">
            <a:spLocks/>
          </p:cNvSpPr>
          <p:nvPr/>
        </p:nvSpPr>
        <p:spPr>
          <a:xfrm>
            <a:off x="6320319" y="2820648"/>
            <a:ext cx="516447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Topologies Covered</a:t>
            </a:r>
            <a:endParaRPr lang="en-US"/>
          </a:p>
        </p:txBody>
      </p:sp>
      <p:sp>
        <p:nvSpPr>
          <p:cNvPr id="11" name="Content Placeholder 2">
            <a:extLst>
              <a:ext uri="{FF2B5EF4-FFF2-40B4-BE49-F238E27FC236}">
                <a16:creationId xmlns:a16="http://schemas.microsoft.com/office/drawing/2014/main" id="{105D4F2B-9555-1070-24FA-5558CDDF5611}"/>
              </a:ext>
            </a:extLst>
          </p:cNvPr>
          <p:cNvSpPr txBox="1">
            <a:spLocks/>
          </p:cNvSpPr>
          <p:nvPr/>
        </p:nvSpPr>
        <p:spPr>
          <a:xfrm>
            <a:off x="6046342" y="3947238"/>
            <a:ext cx="6594296" cy="262185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DCI</a:t>
            </a:r>
          </a:p>
          <a:p>
            <a:r>
              <a:rPr lang="en-US" dirty="0">
                <a:cs typeface="Calibri"/>
              </a:rPr>
              <a:t>Campus Interconnect</a:t>
            </a:r>
          </a:p>
          <a:p>
            <a:r>
              <a:rPr lang="en-US" dirty="0">
                <a:cs typeface="Calibri"/>
              </a:rPr>
              <a:t>ISP Connections</a:t>
            </a:r>
          </a:p>
          <a:p>
            <a:r>
              <a:rPr lang="en-US" dirty="0">
                <a:cs typeface="Calibri"/>
              </a:rPr>
              <a:t>EVPN for Enterprise</a:t>
            </a:r>
          </a:p>
        </p:txBody>
      </p:sp>
    </p:spTree>
    <p:extLst>
      <p:ext uri="{BB962C8B-B14F-4D97-AF65-F5344CB8AC3E}">
        <p14:creationId xmlns:p14="http://schemas.microsoft.com/office/powerpoint/2010/main" val="3192285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Example1 Tags</a:t>
            </a:r>
            <a:endParaRPr lang="en-US" sz="5200" dirty="0"/>
          </a:p>
        </p:txBody>
      </p:sp>
      <p:sp>
        <p:nvSpPr>
          <p:cNvPr id="9" name="TextBox 8">
            <a:extLst>
              <a:ext uri="{FF2B5EF4-FFF2-40B4-BE49-F238E27FC236}">
                <a16:creationId xmlns:a16="http://schemas.microsoft.com/office/drawing/2014/main" id="{F8E6B3E4-D4B4-9F9E-B459-58ED81AEAB59}"/>
              </a:ext>
            </a:extLst>
          </p:cNvPr>
          <p:cNvSpPr txBox="1"/>
          <p:nvPr/>
        </p:nvSpPr>
        <p:spPr>
          <a:xfrm>
            <a:off x="5675376" y="1550301"/>
            <a:ext cx="6096000" cy="4862870"/>
          </a:xfrm>
          <a:prstGeom prst="rect">
            <a:avLst/>
          </a:prstGeom>
          <a:noFill/>
        </p:spPr>
        <p:txBody>
          <a:bodyPr wrap="square">
            <a:spAutoFit/>
          </a:bodyPr>
          <a:lstStyle/>
          <a:p>
            <a:r>
              <a:rPr lang="en-US" sz="1000" dirty="0"/>
              <a:t>Campus, Campus-eos11-eos12-eos13, eos11</a:t>
            </a:r>
          </a:p>
          <a:p>
            <a:r>
              <a:rPr lang="en-US" sz="1000" dirty="0"/>
              <a:t>Campus, Campus-eos11-eos12-eos13, eos12</a:t>
            </a:r>
          </a:p>
          <a:p>
            <a:r>
              <a:rPr lang="en-US" sz="1000" dirty="0"/>
              <a:t>Campus, Campus-eos11-eos12-eos13, eos13</a:t>
            </a:r>
          </a:p>
          <a:p>
            <a:r>
              <a:rPr lang="en-US" sz="1000" dirty="0"/>
              <a:t>Campus-Pod, 12, eos12</a:t>
            </a:r>
          </a:p>
          <a:p>
            <a:r>
              <a:rPr lang="en-US" sz="1000" dirty="0"/>
              <a:t>Edge-Router-Domain, 7, eos7</a:t>
            </a:r>
          </a:p>
          <a:p>
            <a:r>
              <a:rPr lang="en-US" sz="1000" dirty="0"/>
              <a:t>Edge-Router-Domain, Campus11-13, eos11</a:t>
            </a:r>
          </a:p>
          <a:p>
            <a:r>
              <a:rPr lang="en-US" sz="1000" dirty="0"/>
              <a:t>Edge-Router-Domain, Campus11-13, eos13</a:t>
            </a:r>
          </a:p>
          <a:p>
            <a:r>
              <a:rPr lang="en-US" sz="1000" dirty="0"/>
              <a:t>Network, Ex1-CoreNet-eos1-eos11-eos13, eos1</a:t>
            </a:r>
          </a:p>
          <a:p>
            <a:r>
              <a:rPr lang="en-US" sz="1000" dirty="0"/>
              <a:t>Network, Ex1-CoreNet-eos1-eos11-eos13, eos11</a:t>
            </a:r>
          </a:p>
          <a:p>
            <a:r>
              <a:rPr lang="en-US" sz="1000" dirty="0"/>
              <a:t>Network, Ex1-CoreNet-eos1-eos11-eos13, eos13</a:t>
            </a:r>
          </a:p>
          <a:p>
            <a:r>
              <a:rPr lang="en-US" sz="1000" dirty="0"/>
              <a:t>Network, ISP-eos7-eos10-eos19, eos10</a:t>
            </a:r>
          </a:p>
          <a:p>
            <a:r>
              <a:rPr lang="en-US" sz="1000" dirty="0"/>
              <a:t>Network, ISP-eos7-eos10-eos19, eos19</a:t>
            </a:r>
          </a:p>
          <a:p>
            <a:r>
              <a:rPr lang="en-US" sz="1000" dirty="0"/>
              <a:t>Network, ISP-eos7-eos10-eos19, eos7</a:t>
            </a:r>
          </a:p>
          <a:p>
            <a:r>
              <a:rPr lang="en-US" sz="1000" dirty="0"/>
              <a:t>Role, Core, eos1</a:t>
            </a:r>
          </a:p>
          <a:p>
            <a:r>
              <a:rPr lang="en-US" sz="1000" dirty="0"/>
              <a:t>Role, Core, eos10</a:t>
            </a:r>
          </a:p>
          <a:p>
            <a:r>
              <a:rPr lang="en-US" sz="1000" dirty="0"/>
              <a:t>Role, Core, eos19</a:t>
            </a:r>
          </a:p>
          <a:p>
            <a:r>
              <a:rPr lang="en-US" sz="1000" dirty="0"/>
              <a:t>Role, Edge-Router, eos11</a:t>
            </a:r>
          </a:p>
          <a:p>
            <a:r>
              <a:rPr lang="en-US" sz="1000" dirty="0"/>
              <a:t>Role, Edge-Router, eos13</a:t>
            </a:r>
          </a:p>
          <a:p>
            <a:r>
              <a:rPr lang="en-US" sz="1000" dirty="0"/>
              <a:t>Role, Edge-Router, eos7</a:t>
            </a:r>
          </a:p>
          <a:p>
            <a:r>
              <a:rPr lang="en-US" sz="1000" dirty="0" err="1"/>
              <a:t>router_bgp.as</a:t>
            </a:r>
            <a:r>
              <a:rPr lang="en-US" sz="1000" dirty="0"/>
              <a:t>, 7, eos1</a:t>
            </a:r>
          </a:p>
          <a:p>
            <a:r>
              <a:rPr lang="en-US" sz="1000" dirty="0" err="1"/>
              <a:t>router_bgp.as</a:t>
            </a:r>
            <a:r>
              <a:rPr lang="en-US" sz="1000" dirty="0"/>
              <a:t>, 7, eos11</a:t>
            </a:r>
          </a:p>
          <a:p>
            <a:r>
              <a:rPr lang="en-US" sz="1000" dirty="0" err="1"/>
              <a:t>router_bgp.as</a:t>
            </a:r>
            <a:r>
              <a:rPr lang="en-US" sz="1000" dirty="0"/>
              <a:t>, 7, eos13</a:t>
            </a:r>
          </a:p>
          <a:p>
            <a:r>
              <a:rPr lang="en-US" sz="1000" dirty="0" err="1"/>
              <a:t>router_bgp.as</a:t>
            </a:r>
            <a:r>
              <a:rPr lang="en-US" sz="1000" dirty="0"/>
              <a:t>, 8, eos10</a:t>
            </a:r>
          </a:p>
          <a:p>
            <a:r>
              <a:rPr lang="en-US" sz="1000" dirty="0" err="1"/>
              <a:t>router_bgp.as</a:t>
            </a:r>
            <a:r>
              <a:rPr lang="en-US" sz="1000" dirty="0"/>
              <a:t>, 8, eos19</a:t>
            </a:r>
          </a:p>
          <a:p>
            <a:r>
              <a:rPr lang="en-US" sz="1000" dirty="0" err="1"/>
              <a:t>router_bgp.as</a:t>
            </a:r>
            <a:r>
              <a:rPr lang="en-US" sz="1000" dirty="0"/>
              <a:t>, 8, eos7</a:t>
            </a:r>
          </a:p>
          <a:p>
            <a:r>
              <a:rPr lang="en-US" sz="1000" dirty="0" err="1"/>
              <a:t>router_bgp.router_id</a:t>
            </a:r>
            <a:r>
              <a:rPr lang="en-US" sz="1000" dirty="0"/>
              <a:t>, 1.1.1.1, eos1</a:t>
            </a:r>
          </a:p>
          <a:p>
            <a:r>
              <a:rPr lang="en-US" sz="1000" dirty="0" err="1"/>
              <a:t>router_bgp.router_id</a:t>
            </a:r>
            <a:r>
              <a:rPr lang="en-US" sz="1000" dirty="0"/>
              <a:t>, 10.10.10.10, eos10</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19.19.19.19, eos19</a:t>
            </a:r>
          </a:p>
          <a:p>
            <a:r>
              <a:rPr lang="en-US" sz="1000" dirty="0" err="1"/>
              <a:t>router_bgp.router_id</a:t>
            </a:r>
            <a:r>
              <a:rPr lang="en-US" sz="1000" dirty="0"/>
              <a:t>, 7.7.7.7, eos7</a:t>
            </a:r>
          </a:p>
        </p:txBody>
      </p:sp>
    </p:spTree>
    <p:extLst>
      <p:ext uri="{BB962C8B-B14F-4D97-AF65-F5344CB8AC3E}">
        <p14:creationId xmlns:p14="http://schemas.microsoft.com/office/powerpoint/2010/main" val="10902483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Example1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pic>
        <p:nvPicPr>
          <p:cNvPr id="6" name="Picture 5">
            <a:extLst>
              <a:ext uri="{FF2B5EF4-FFF2-40B4-BE49-F238E27FC236}">
                <a16:creationId xmlns:a16="http://schemas.microsoft.com/office/drawing/2014/main" id="{DC6A6139-B74A-D55C-6C2E-5665F26B5DD4}"/>
              </a:ext>
            </a:extLst>
          </p:cNvPr>
          <p:cNvPicPr>
            <a:picLocks noChangeAspect="1"/>
          </p:cNvPicPr>
          <p:nvPr/>
        </p:nvPicPr>
        <p:blipFill>
          <a:blip r:embed="rId2"/>
          <a:stretch>
            <a:fillRect/>
          </a:stretch>
        </p:blipFill>
        <p:spPr>
          <a:xfrm>
            <a:off x="214993" y="2098672"/>
            <a:ext cx="6425293" cy="1700496"/>
          </a:xfrm>
          <a:prstGeom prst="rect">
            <a:avLst/>
          </a:prstGeom>
        </p:spPr>
      </p:pic>
      <p:pic>
        <p:nvPicPr>
          <p:cNvPr id="7" name="Picture 6">
            <a:extLst>
              <a:ext uri="{FF2B5EF4-FFF2-40B4-BE49-F238E27FC236}">
                <a16:creationId xmlns:a16="http://schemas.microsoft.com/office/drawing/2014/main" id="{6C989955-7722-E79C-D350-72630B310424}"/>
              </a:ext>
            </a:extLst>
          </p:cNvPr>
          <p:cNvPicPr>
            <a:picLocks noChangeAspect="1"/>
          </p:cNvPicPr>
          <p:nvPr/>
        </p:nvPicPr>
        <p:blipFill>
          <a:blip r:embed="rId3"/>
          <a:stretch>
            <a:fillRect/>
          </a:stretch>
        </p:blipFill>
        <p:spPr>
          <a:xfrm>
            <a:off x="214992" y="4942209"/>
            <a:ext cx="6425294" cy="1700497"/>
          </a:xfrm>
          <a:prstGeom prst="rect">
            <a:avLst/>
          </a:prstGeom>
        </p:spPr>
      </p:pic>
    </p:spTree>
    <p:extLst>
      <p:ext uri="{BB962C8B-B14F-4D97-AF65-F5344CB8AC3E}">
        <p14:creationId xmlns:p14="http://schemas.microsoft.com/office/powerpoint/2010/main" val="16681810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Example1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to eos10 on the ISP network 10.10.10.10 and 19.19.19.19</a:t>
            </a:r>
          </a:p>
          <a:p>
            <a:endParaRPr lang="en-US" dirty="0">
              <a:cs typeface="Calibri"/>
            </a:endParaRPr>
          </a:p>
        </p:txBody>
      </p:sp>
    </p:spTree>
    <p:extLst>
      <p:ext uri="{BB962C8B-B14F-4D97-AF65-F5344CB8AC3E}">
        <p14:creationId xmlns:p14="http://schemas.microsoft.com/office/powerpoint/2010/main" val="13352603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11139600" cy="1337563"/>
          </a:xfrm>
        </p:spPr>
        <p:txBody>
          <a:bodyPr/>
          <a:lstStyle/>
          <a:p>
            <a:r>
              <a:rPr lang="en-US" dirty="0">
                <a:cs typeface="Calibri Light"/>
              </a:rPr>
              <a:t>Example2 </a:t>
            </a:r>
            <a:r>
              <a:rPr lang="en-US" dirty="0">
                <a:ea typeface="+mj-lt"/>
                <a:cs typeface="+mj-lt"/>
              </a:rPr>
              <a:t>Campus to Campus EVPN</a:t>
            </a:r>
          </a:p>
          <a:p>
            <a:endParaRPr lang="en-US" dirty="0">
              <a:cs typeface="Calibri Light"/>
            </a:endParaRPr>
          </a:p>
        </p:txBody>
      </p:sp>
      <p:pic>
        <p:nvPicPr>
          <p:cNvPr id="5" name="Picture 4">
            <a:extLst>
              <a:ext uri="{FF2B5EF4-FFF2-40B4-BE49-F238E27FC236}">
                <a16:creationId xmlns:a16="http://schemas.microsoft.com/office/drawing/2014/main" id="{429EED3F-CEB7-EE92-1CA4-E2D4E88093B0}"/>
              </a:ext>
            </a:extLst>
          </p:cNvPr>
          <p:cNvPicPr>
            <a:picLocks noChangeAspect="1"/>
          </p:cNvPicPr>
          <p:nvPr/>
        </p:nvPicPr>
        <p:blipFill>
          <a:blip r:embed="rId2"/>
          <a:stretch>
            <a:fillRect/>
          </a:stretch>
        </p:blipFill>
        <p:spPr>
          <a:xfrm>
            <a:off x="451109" y="1082699"/>
            <a:ext cx="11289781" cy="5775301"/>
          </a:xfrm>
          <a:prstGeom prst="rect">
            <a:avLst/>
          </a:prstGeom>
        </p:spPr>
      </p:pic>
    </p:spTree>
    <p:extLst>
      <p:ext uri="{BB962C8B-B14F-4D97-AF65-F5344CB8AC3E}">
        <p14:creationId xmlns:p14="http://schemas.microsoft.com/office/powerpoint/2010/main" val="4155190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Example2 </a:t>
            </a:r>
            <a:r>
              <a:rPr lang="en-US" dirty="0">
                <a:ea typeface="+mj-lt"/>
                <a:cs typeface="+mj-lt"/>
              </a:rPr>
              <a:t>Campus to Campus EVPN</a:t>
            </a:r>
            <a:br>
              <a:rPr lang="en-US" dirty="0">
                <a:ea typeface="+mj-lt"/>
                <a:cs typeface="+mj-lt"/>
              </a:rPr>
            </a:br>
            <a:r>
              <a:rPr lang="en-US" sz="2800" dirty="0">
                <a:ea typeface="+mj-lt"/>
                <a:cs typeface="+mj-lt"/>
              </a:rPr>
              <a:t>L2 stretch over the routed Core network</a:t>
            </a:r>
            <a:endParaRPr lang="en-US" sz="28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4 Edge Routers and 1 Core Router route a Campus to the Internet</a:t>
            </a:r>
          </a:p>
          <a:p>
            <a:r>
              <a:rPr lang="en-US" dirty="0">
                <a:ea typeface="Calibri"/>
                <a:cs typeface="Calibri"/>
              </a:rPr>
              <a:t>ISP sends full routes but  Edge Router sends only a default route to the Campus Splines</a:t>
            </a:r>
          </a:p>
          <a:p>
            <a:r>
              <a:rPr lang="en-US" dirty="0">
                <a:ea typeface="Calibri"/>
                <a:cs typeface="Calibri"/>
              </a:rPr>
              <a:t>Ping from Campus switch eos12 15.15.15.4/24 to eos10 on ISP network 10.10.10.10</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4179104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A9FEC9-1576-0709-6673-1079BBEE6410}"/>
              </a:ext>
            </a:extLst>
          </p:cNvPr>
          <p:cNvSpPr txBox="1"/>
          <p:nvPr/>
        </p:nvSpPr>
        <p:spPr>
          <a:xfrm>
            <a:off x="115246" y="52766"/>
            <a:ext cx="132142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Example2 Detail</a:t>
            </a:r>
            <a:endParaRPr lang="en-US" sz="4800" dirty="0"/>
          </a:p>
        </p:txBody>
      </p:sp>
      <p:pic>
        <p:nvPicPr>
          <p:cNvPr id="6" name="Picture 5">
            <a:extLst>
              <a:ext uri="{FF2B5EF4-FFF2-40B4-BE49-F238E27FC236}">
                <a16:creationId xmlns:a16="http://schemas.microsoft.com/office/drawing/2014/main" id="{0D606D23-C7EC-D732-C7E4-631CDC02EB87}"/>
              </a:ext>
            </a:extLst>
          </p:cNvPr>
          <p:cNvPicPr>
            <a:picLocks noChangeAspect="1"/>
          </p:cNvPicPr>
          <p:nvPr/>
        </p:nvPicPr>
        <p:blipFill>
          <a:blip r:embed="rId2"/>
          <a:stretch>
            <a:fillRect/>
          </a:stretch>
        </p:blipFill>
        <p:spPr>
          <a:xfrm>
            <a:off x="489097" y="883762"/>
            <a:ext cx="11487467" cy="5921471"/>
          </a:xfrm>
          <a:prstGeom prst="rect">
            <a:avLst/>
          </a:prstGeom>
        </p:spPr>
      </p:pic>
    </p:spTree>
    <p:extLst>
      <p:ext uri="{BB962C8B-B14F-4D97-AF65-F5344CB8AC3E}">
        <p14:creationId xmlns:p14="http://schemas.microsoft.com/office/powerpoint/2010/main" val="26800473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Example2 Tags</a:t>
            </a:r>
            <a:endParaRPr lang="en-US" sz="5200" dirty="0"/>
          </a:p>
        </p:txBody>
      </p:sp>
      <p:sp>
        <p:nvSpPr>
          <p:cNvPr id="9" name="TextBox 8">
            <a:extLst>
              <a:ext uri="{FF2B5EF4-FFF2-40B4-BE49-F238E27FC236}">
                <a16:creationId xmlns:a16="http://schemas.microsoft.com/office/drawing/2014/main" id="{190BED6C-04D2-F683-9CE2-186708FF31D8}"/>
              </a:ext>
            </a:extLst>
          </p:cNvPr>
          <p:cNvSpPr txBox="1"/>
          <p:nvPr/>
        </p:nvSpPr>
        <p:spPr>
          <a:xfrm>
            <a:off x="1862118" y="1899800"/>
            <a:ext cx="6096000" cy="4401205"/>
          </a:xfrm>
          <a:prstGeom prst="rect">
            <a:avLst/>
          </a:prstGeom>
          <a:noFill/>
        </p:spPr>
        <p:txBody>
          <a:bodyPr wrap="square">
            <a:spAutoFit/>
          </a:bodyPr>
          <a:lstStyle/>
          <a:p>
            <a:r>
              <a:rPr lang="en-US" sz="1000" dirty="0"/>
              <a:t>Campus, Campus-eos11-eos12-eos13, eos11</a:t>
            </a:r>
          </a:p>
          <a:p>
            <a:r>
              <a:rPr lang="en-US" sz="1000" dirty="0"/>
              <a:t>Campus, Campus-eos11-eos12-eos13, eos12</a:t>
            </a:r>
          </a:p>
          <a:p>
            <a:r>
              <a:rPr lang="en-US" sz="1000" dirty="0"/>
              <a:t>Campus, Campus-eos11-eos12-eos13, eos13</a:t>
            </a:r>
          </a:p>
          <a:p>
            <a:r>
              <a:rPr lang="en-US" sz="1000" dirty="0"/>
              <a:t>Campus, Campus-eos2-eos3-eos4-eos5, eos2</a:t>
            </a:r>
          </a:p>
          <a:p>
            <a:r>
              <a:rPr lang="en-US" sz="1000" dirty="0"/>
              <a:t>Campus, Campus-eos2-eos3-eos4-eos5, eos3</a:t>
            </a:r>
          </a:p>
          <a:p>
            <a:r>
              <a:rPr lang="en-US" sz="1000" dirty="0"/>
              <a:t>Campus, Campus-eos2-eos3-eos4-eos5, eos4</a:t>
            </a:r>
          </a:p>
          <a:p>
            <a:r>
              <a:rPr lang="en-US" sz="1000" dirty="0"/>
              <a:t>Campus, Campus-eos2-eos3-eos4-eos5, eos5</a:t>
            </a:r>
          </a:p>
          <a:p>
            <a:r>
              <a:rPr lang="en-US" sz="1000" dirty="0"/>
              <a:t>Campus-Pod, 12, eos12</a:t>
            </a:r>
          </a:p>
          <a:p>
            <a:r>
              <a:rPr lang="en-US" sz="1000" dirty="0"/>
              <a:t>Campus-Pod, 3, eos3</a:t>
            </a:r>
          </a:p>
          <a:p>
            <a:r>
              <a:rPr lang="en-US" sz="1000" dirty="0"/>
              <a:t>Campus-Pod, 4, eos4</a:t>
            </a:r>
          </a:p>
          <a:p>
            <a:r>
              <a:rPr lang="en-US" sz="1000" dirty="0"/>
              <a:t>Edge-Router-Domain, 20, eos20</a:t>
            </a:r>
          </a:p>
          <a:p>
            <a:r>
              <a:rPr lang="en-US" sz="1000" dirty="0"/>
              <a:t>Edge-Router-Domain, 7, eos7</a:t>
            </a:r>
          </a:p>
          <a:p>
            <a:r>
              <a:rPr lang="en-US" sz="1000" dirty="0"/>
              <a:t>Edge-Router-Domain, 9, eos9</a:t>
            </a:r>
          </a:p>
          <a:p>
            <a:r>
              <a:rPr lang="en-US" sz="1000" dirty="0"/>
              <a:t>Edge-Router-Domain, Campus11-13, eos11</a:t>
            </a:r>
          </a:p>
          <a:p>
            <a:r>
              <a:rPr lang="en-US" sz="1000" dirty="0"/>
              <a:t>Edge-Router-Domain, Campus11-13, eos13</a:t>
            </a:r>
          </a:p>
          <a:p>
            <a:r>
              <a:rPr lang="en-US" sz="1000" dirty="0"/>
              <a:t>Edge-Router-Domain, Campus2-5, eos2</a:t>
            </a:r>
          </a:p>
          <a:p>
            <a:r>
              <a:rPr lang="en-US" sz="1000" dirty="0"/>
              <a:t>Edge-Router-Domain, Campus2-5, eos5</a:t>
            </a:r>
          </a:p>
          <a:p>
            <a:r>
              <a:rPr lang="en-US" sz="1000" dirty="0"/>
              <a:t>Network, Campus-EndDevice-eos20, eos20</a:t>
            </a:r>
          </a:p>
          <a:p>
            <a:r>
              <a:rPr lang="en-US" sz="1000" dirty="0"/>
              <a:t>Network, Campus-EndDevice-eos9, eos9</a:t>
            </a:r>
          </a:p>
          <a:p>
            <a:r>
              <a:rPr lang="en-US" sz="1000" dirty="0"/>
              <a:t>Network, Ex2-CoreNet-eos1-eos2-eos5-eos11-eos13-eos17, eos1</a:t>
            </a:r>
          </a:p>
          <a:p>
            <a:r>
              <a:rPr lang="en-US" sz="1000" dirty="0"/>
              <a:t>Network, Ex2-CoreNet-eos1-eos2-eos5-eos11-eos13-eos17, eos11</a:t>
            </a:r>
          </a:p>
          <a:p>
            <a:r>
              <a:rPr lang="en-US" sz="1000" dirty="0"/>
              <a:t>Network, Ex2-CoreNet-eos1-eos2-eos5-eos11-eos13-eos17, eos13</a:t>
            </a:r>
          </a:p>
          <a:p>
            <a:r>
              <a:rPr lang="en-US" sz="1000" dirty="0"/>
              <a:t>Network, Ex2-CoreNet-eos1-eos2-eos5-eos11-eos13-eos17, eos17</a:t>
            </a:r>
          </a:p>
          <a:p>
            <a:r>
              <a:rPr lang="en-US" sz="1000" dirty="0"/>
              <a:t>Network, Ex2-CoreNet-eos1-eos2-eos5-eos11-eos13-eos17, eos2</a:t>
            </a:r>
          </a:p>
          <a:p>
            <a:r>
              <a:rPr lang="en-US" sz="1000" dirty="0"/>
              <a:t>Network, Ex2-CoreNet-eos1-eos2-eos5-eos11-eos13-eos17, eos5</a:t>
            </a:r>
          </a:p>
          <a:p>
            <a:r>
              <a:rPr lang="en-US" sz="1000" dirty="0"/>
              <a:t>Network, ISP-eos7-eos10-eos19, eos10</a:t>
            </a:r>
          </a:p>
          <a:p>
            <a:r>
              <a:rPr lang="en-US" sz="1000" dirty="0"/>
              <a:t>Network, ISP-eos7-eos10-eos19, eos19</a:t>
            </a:r>
          </a:p>
          <a:p>
            <a:r>
              <a:rPr lang="en-US" sz="1000" dirty="0"/>
              <a:t>Network, ISP-eos7-eos10-eos19, eos7</a:t>
            </a:r>
          </a:p>
        </p:txBody>
      </p:sp>
      <p:sp>
        <p:nvSpPr>
          <p:cNvPr id="8" name="TextBox 7">
            <a:extLst>
              <a:ext uri="{FF2B5EF4-FFF2-40B4-BE49-F238E27FC236}">
                <a16:creationId xmlns:a16="http://schemas.microsoft.com/office/drawing/2014/main" id="{BC9C73F3-0477-7133-6946-1D636E6E3142}"/>
              </a:ext>
            </a:extLst>
          </p:cNvPr>
          <p:cNvSpPr txBox="1"/>
          <p:nvPr/>
        </p:nvSpPr>
        <p:spPr>
          <a:xfrm>
            <a:off x="7955070" y="1899800"/>
            <a:ext cx="6096000" cy="4401205"/>
          </a:xfrm>
          <a:prstGeom prst="rect">
            <a:avLst/>
          </a:prstGeom>
          <a:noFill/>
        </p:spPr>
        <p:txBody>
          <a:bodyPr wrap="square">
            <a:spAutoFit/>
          </a:bodyPr>
          <a:lstStyle/>
          <a:p>
            <a:r>
              <a:rPr lang="en-US" sz="1000" dirty="0"/>
              <a:t>Role, Core, eos1</a:t>
            </a:r>
          </a:p>
          <a:p>
            <a:r>
              <a:rPr lang="en-US" sz="1000" dirty="0"/>
              <a:t>Role, Core, eos10</a:t>
            </a:r>
          </a:p>
          <a:p>
            <a:r>
              <a:rPr lang="en-US" sz="1000" dirty="0"/>
              <a:t>Role, Core, eos19</a:t>
            </a:r>
          </a:p>
          <a:p>
            <a:r>
              <a:rPr lang="en-US" sz="1000" dirty="0"/>
              <a:t>Role, Edge-Router, eos11</a:t>
            </a:r>
          </a:p>
          <a:p>
            <a:r>
              <a:rPr lang="en-US" sz="1000" dirty="0"/>
              <a:t>Role, Edge-Router, eos13</a:t>
            </a:r>
          </a:p>
          <a:p>
            <a:r>
              <a:rPr lang="en-US" sz="1000" dirty="0"/>
              <a:t>Role, Edge-Router, eos2</a:t>
            </a:r>
          </a:p>
          <a:p>
            <a:r>
              <a:rPr lang="en-US" sz="1000" dirty="0"/>
              <a:t>Role, Edge-Router, eos20</a:t>
            </a:r>
          </a:p>
          <a:p>
            <a:r>
              <a:rPr lang="en-US" sz="1000" dirty="0"/>
              <a:t>Role, Edge-Router, eos5</a:t>
            </a:r>
          </a:p>
          <a:p>
            <a:r>
              <a:rPr lang="en-US" sz="1000" dirty="0"/>
              <a:t>Role, Edge-Router, eos7</a:t>
            </a:r>
          </a:p>
          <a:p>
            <a:r>
              <a:rPr lang="en-US" sz="1000" dirty="0"/>
              <a:t>Role, RR, eos17</a:t>
            </a:r>
          </a:p>
          <a:p>
            <a:r>
              <a:rPr lang="en-US" sz="1000" dirty="0" err="1"/>
              <a:t>router_bgp.as</a:t>
            </a:r>
            <a:r>
              <a:rPr lang="en-US" sz="1000" dirty="0"/>
              <a:t>, 7, eos1</a:t>
            </a:r>
          </a:p>
          <a:p>
            <a:r>
              <a:rPr lang="en-US" sz="1000" dirty="0" err="1"/>
              <a:t>router_bgp.as</a:t>
            </a:r>
            <a:r>
              <a:rPr lang="en-US" sz="1000" dirty="0"/>
              <a:t>, 7, eos11</a:t>
            </a:r>
          </a:p>
          <a:p>
            <a:r>
              <a:rPr lang="en-US" sz="1000" dirty="0" err="1"/>
              <a:t>router_bgp.as</a:t>
            </a:r>
            <a:r>
              <a:rPr lang="en-US" sz="1000" dirty="0"/>
              <a:t>, 7, eos13</a:t>
            </a:r>
          </a:p>
          <a:p>
            <a:r>
              <a:rPr lang="en-US" sz="1000" dirty="0" err="1"/>
              <a:t>router_bgp.as</a:t>
            </a:r>
            <a:r>
              <a:rPr lang="en-US" sz="1000" dirty="0"/>
              <a:t>, 7, eos17</a:t>
            </a:r>
          </a:p>
          <a:p>
            <a:r>
              <a:rPr lang="en-US" sz="1000" dirty="0" err="1"/>
              <a:t>router_bgp.as</a:t>
            </a:r>
            <a:r>
              <a:rPr lang="en-US" sz="1000" dirty="0"/>
              <a:t>, 7, eos2</a:t>
            </a:r>
          </a:p>
          <a:p>
            <a:r>
              <a:rPr lang="en-US" sz="1000" dirty="0" err="1"/>
              <a:t>router_bgp.as</a:t>
            </a:r>
            <a:r>
              <a:rPr lang="en-US" sz="1000" dirty="0"/>
              <a:t>, 7, eos5</a:t>
            </a:r>
          </a:p>
          <a:p>
            <a:r>
              <a:rPr lang="en-US" sz="1000" dirty="0" err="1"/>
              <a:t>router_bgp.as</a:t>
            </a:r>
            <a:r>
              <a:rPr lang="en-US" sz="1000" dirty="0"/>
              <a:t>, 8, eos10</a:t>
            </a:r>
          </a:p>
          <a:p>
            <a:r>
              <a:rPr lang="en-US" sz="1000" dirty="0" err="1"/>
              <a:t>router_bgp.as</a:t>
            </a:r>
            <a:r>
              <a:rPr lang="en-US" sz="1000" dirty="0"/>
              <a:t>, 8, eos19</a:t>
            </a:r>
          </a:p>
          <a:p>
            <a:r>
              <a:rPr lang="en-US" sz="1000" dirty="0" err="1"/>
              <a:t>router_bgp.as</a:t>
            </a:r>
            <a:r>
              <a:rPr lang="en-US" sz="1000" dirty="0"/>
              <a:t>, 8, eos7</a:t>
            </a:r>
          </a:p>
          <a:p>
            <a:r>
              <a:rPr lang="en-US" sz="1000" dirty="0" err="1"/>
              <a:t>router_bgp.router_id</a:t>
            </a:r>
            <a:r>
              <a:rPr lang="en-US" sz="1000" dirty="0"/>
              <a:t>, 1.1.1.1, eos1</a:t>
            </a:r>
          </a:p>
          <a:p>
            <a:r>
              <a:rPr lang="en-US" sz="1000" dirty="0" err="1"/>
              <a:t>router_bgp.router_id</a:t>
            </a:r>
            <a:r>
              <a:rPr lang="en-US" sz="1000" dirty="0"/>
              <a:t>, 10.10.10.10, eos10</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17.17.17.17, eos17</a:t>
            </a:r>
          </a:p>
          <a:p>
            <a:r>
              <a:rPr lang="en-US" sz="1000" dirty="0" err="1"/>
              <a:t>router_bgp.router_id</a:t>
            </a:r>
            <a:r>
              <a:rPr lang="en-US" sz="1000" dirty="0"/>
              <a:t>, 19.19.19.19, eos19</a:t>
            </a:r>
          </a:p>
          <a:p>
            <a:r>
              <a:rPr lang="en-US" sz="1000" dirty="0" err="1"/>
              <a:t>router_bgp.router_id</a:t>
            </a:r>
            <a:r>
              <a:rPr lang="en-US" sz="1000" dirty="0"/>
              <a:t>, 2.2.2.2, eos2</a:t>
            </a:r>
          </a:p>
          <a:p>
            <a:r>
              <a:rPr lang="en-US" sz="1000" dirty="0" err="1"/>
              <a:t>router_bgp.router_id</a:t>
            </a:r>
            <a:r>
              <a:rPr lang="en-US" sz="1000" dirty="0"/>
              <a:t>, 5.5.5.5, eos5</a:t>
            </a:r>
          </a:p>
          <a:p>
            <a:r>
              <a:rPr lang="en-US" sz="1000" dirty="0" err="1"/>
              <a:t>router_bgp.router_id</a:t>
            </a:r>
            <a:r>
              <a:rPr lang="en-US" sz="1000" dirty="0"/>
              <a:t>, 7.7.7.7, eos7</a:t>
            </a:r>
          </a:p>
        </p:txBody>
      </p:sp>
    </p:spTree>
    <p:extLst>
      <p:ext uri="{BB962C8B-B14F-4D97-AF65-F5344CB8AC3E}">
        <p14:creationId xmlns:p14="http://schemas.microsoft.com/office/powerpoint/2010/main" val="151536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Example2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pic>
        <p:nvPicPr>
          <p:cNvPr id="3" name="Picture 2">
            <a:extLst>
              <a:ext uri="{FF2B5EF4-FFF2-40B4-BE49-F238E27FC236}">
                <a16:creationId xmlns:a16="http://schemas.microsoft.com/office/drawing/2014/main" id="{8EE7C5A5-84C4-6EAB-4815-69631C1BA57C}"/>
              </a:ext>
            </a:extLst>
          </p:cNvPr>
          <p:cNvPicPr>
            <a:picLocks noChangeAspect="1"/>
          </p:cNvPicPr>
          <p:nvPr/>
        </p:nvPicPr>
        <p:blipFill>
          <a:blip r:embed="rId2"/>
          <a:stretch>
            <a:fillRect/>
          </a:stretch>
        </p:blipFill>
        <p:spPr>
          <a:xfrm>
            <a:off x="294526" y="5042061"/>
            <a:ext cx="6767286" cy="1600645"/>
          </a:xfrm>
          <a:prstGeom prst="rect">
            <a:avLst/>
          </a:prstGeom>
        </p:spPr>
      </p:pic>
      <p:pic>
        <p:nvPicPr>
          <p:cNvPr id="4" name="Picture 3">
            <a:extLst>
              <a:ext uri="{FF2B5EF4-FFF2-40B4-BE49-F238E27FC236}">
                <a16:creationId xmlns:a16="http://schemas.microsoft.com/office/drawing/2014/main" id="{B3FAF360-59A1-BC39-616F-3A444D8EC46B}"/>
              </a:ext>
            </a:extLst>
          </p:cNvPr>
          <p:cNvPicPr>
            <a:picLocks noChangeAspect="1"/>
          </p:cNvPicPr>
          <p:nvPr/>
        </p:nvPicPr>
        <p:blipFill>
          <a:blip r:embed="rId3"/>
          <a:stretch>
            <a:fillRect/>
          </a:stretch>
        </p:blipFill>
        <p:spPr>
          <a:xfrm>
            <a:off x="294526" y="2135187"/>
            <a:ext cx="6767286" cy="1600645"/>
          </a:xfrm>
          <a:prstGeom prst="rect">
            <a:avLst/>
          </a:prstGeom>
        </p:spPr>
      </p:pic>
      <p:sp>
        <p:nvSpPr>
          <p:cNvPr id="10" name="TextBox 9">
            <a:extLst>
              <a:ext uri="{FF2B5EF4-FFF2-40B4-BE49-F238E27FC236}">
                <a16:creationId xmlns:a16="http://schemas.microsoft.com/office/drawing/2014/main" id="{0B7E59D8-349A-87BB-18FB-BEA4528595DE}"/>
              </a:ext>
            </a:extLst>
          </p:cNvPr>
          <p:cNvSpPr txBox="1"/>
          <p:nvPr/>
        </p:nvSpPr>
        <p:spPr>
          <a:xfrm>
            <a:off x="7288928" y="1450109"/>
            <a:ext cx="4202546" cy="523220"/>
          </a:xfrm>
          <a:prstGeom prst="rect">
            <a:avLst/>
          </a:prstGeom>
          <a:noFill/>
        </p:spPr>
        <p:txBody>
          <a:bodyPr wrap="square" rtlCol="0">
            <a:spAutoFit/>
          </a:bodyPr>
          <a:lstStyle/>
          <a:p>
            <a:r>
              <a:rPr lang="en-US" sz="2800" dirty="0"/>
              <a:t>EVPN Studio</a:t>
            </a:r>
          </a:p>
        </p:txBody>
      </p:sp>
      <p:pic>
        <p:nvPicPr>
          <p:cNvPr id="5" name="Picture 4">
            <a:extLst>
              <a:ext uri="{FF2B5EF4-FFF2-40B4-BE49-F238E27FC236}">
                <a16:creationId xmlns:a16="http://schemas.microsoft.com/office/drawing/2014/main" id="{AC2A339A-6F64-9AF3-42AA-59EBF1C19F9B}"/>
              </a:ext>
            </a:extLst>
          </p:cNvPr>
          <p:cNvPicPr>
            <a:picLocks noChangeAspect="1"/>
          </p:cNvPicPr>
          <p:nvPr/>
        </p:nvPicPr>
        <p:blipFill>
          <a:blip r:embed="rId4"/>
          <a:stretch>
            <a:fillRect/>
          </a:stretch>
        </p:blipFill>
        <p:spPr>
          <a:xfrm>
            <a:off x="7288928" y="2091871"/>
            <a:ext cx="3748314" cy="1687275"/>
          </a:xfrm>
          <a:prstGeom prst="rect">
            <a:avLst/>
          </a:prstGeom>
        </p:spPr>
      </p:pic>
      <p:pic>
        <p:nvPicPr>
          <p:cNvPr id="6" name="Picture 5">
            <a:extLst>
              <a:ext uri="{FF2B5EF4-FFF2-40B4-BE49-F238E27FC236}">
                <a16:creationId xmlns:a16="http://schemas.microsoft.com/office/drawing/2014/main" id="{3E8D9F09-1FEE-179E-8071-030060C59B54}"/>
              </a:ext>
            </a:extLst>
          </p:cNvPr>
          <p:cNvPicPr>
            <a:picLocks noChangeAspect="1"/>
          </p:cNvPicPr>
          <p:nvPr/>
        </p:nvPicPr>
        <p:blipFill>
          <a:blip r:embed="rId5"/>
          <a:stretch>
            <a:fillRect/>
          </a:stretch>
        </p:blipFill>
        <p:spPr>
          <a:xfrm>
            <a:off x="7288928" y="5033657"/>
            <a:ext cx="5769344" cy="1600528"/>
          </a:xfrm>
          <a:prstGeom prst="rect">
            <a:avLst/>
          </a:prstGeom>
        </p:spPr>
      </p:pic>
      <p:sp>
        <p:nvSpPr>
          <p:cNvPr id="12" name="TextBox 11">
            <a:extLst>
              <a:ext uri="{FF2B5EF4-FFF2-40B4-BE49-F238E27FC236}">
                <a16:creationId xmlns:a16="http://schemas.microsoft.com/office/drawing/2014/main" id="{699ACF06-CDB9-6F71-7608-58E4D0E3A750}"/>
              </a:ext>
            </a:extLst>
          </p:cNvPr>
          <p:cNvSpPr txBox="1"/>
          <p:nvPr/>
        </p:nvSpPr>
        <p:spPr>
          <a:xfrm>
            <a:off x="6220046" y="4281370"/>
            <a:ext cx="5104850" cy="523220"/>
          </a:xfrm>
          <a:prstGeom prst="rect">
            <a:avLst/>
          </a:prstGeom>
          <a:noFill/>
        </p:spPr>
        <p:txBody>
          <a:bodyPr wrap="square" rtlCol="0">
            <a:spAutoFit/>
          </a:bodyPr>
          <a:lstStyle/>
          <a:p>
            <a:r>
              <a:rPr lang="en-US" sz="2800" dirty="0"/>
              <a:t>Interface Configuration Studio</a:t>
            </a:r>
          </a:p>
        </p:txBody>
      </p:sp>
    </p:spTree>
    <p:extLst>
      <p:ext uri="{BB962C8B-B14F-4D97-AF65-F5344CB8AC3E}">
        <p14:creationId xmlns:p14="http://schemas.microsoft.com/office/powerpoint/2010/main" val="3091200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5760E6-399D-BFB1-97E8-236F4736E7CF}"/>
              </a:ext>
            </a:extLst>
          </p:cNvPr>
          <p:cNvPicPr>
            <a:picLocks noChangeAspect="1"/>
          </p:cNvPicPr>
          <p:nvPr/>
        </p:nvPicPr>
        <p:blipFill>
          <a:blip r:embed="rId2"/>
          <a:stretch>
            <a:fillRect/>
          </a:stretch>
        </p:blipFill>
        <p:spPr>
          <a:xfrm>
            <a:off x="3942446" y="2260456"/>
            <a:ext cx="5769344" cy="1600528"/>
          </a:xfrm>
          <a:prstGeom prst="rect">
            <a:avLst/>
          </a:prstGeom>
        </p:spPr>
      </p:pic>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Example2 Interface Studio Ports</a:t>
            </a:r>
            <a:endParaRPr lang="en-US" dirty="0"/>
          </a:p>
        </p:txBody>
      </p:sp>
      <p:sp>
        <p:nvSpPr>
          <p:cNvPr id="16" name="TextBox 15">
            <a:extLst>
              <a:ext uri="{FF2B5EF4-FFF2-40B4-BE49-F238E27FC236}">
                <a16:creationId xmlns:a16="http://schemas.microsoft.com/office/drawing/2014/main" id="{FF31B5D5-D516-D8E1-63E8-74CB0CD8E68D}"/>
              </a:ext>
            </a:extLst>
          </p:cNvPr>
          <p:cNvSpPr txBox="1"/>
          <p:nvPr/>
        </p:nvSpPr>
        <p:spPr>
          <a:xfrm>
            <a:off x="1162338" y="1819529"/>
            <a:ext cx="4202546" cy="523220"/>
          </a:xfrm>
          <a:prstGeom prst="rect">
            <a:avLst/>
          </a:prstGeom>
          <a:noFill/>
        </p:spPr>
        <p:txBody>
          <a:bodyPr wrap="square" rtlCol="0">
            <a:spAutoFit/>
          </a:bodyPr>
          <a:lstStyle/>
          <a:p>
            <a:r>
              <a:rPr lang="en-US" sz="2800" dirty="0"/>
              <a:t>Interfaces Studio</a:t>
            </a:r>
          </a:p>
        </p:txBody>
      </p:sp>
      <p:sp>
        <p:nvSpPr>
          <p:cNvPr id="17" name="TextBox 16">
            <a:extLst>
              <a:ext uri="{FF2B5EF4-FFF2-40B4-BE49-F238E27FC236}">
                <a16:creationId xmlns:a16="http://schemas.microsoft.com/office/drawing/2014/main" id="{69CD54DF-6B67-4269-A645-91CB8516B00F}"/>
              </a:ext>
            </a:extLst>
          </p:cNvPr>
          <p:cNvSpPr txBox="1"/>
          <p:nvPr/>
        </p:nvSpPr>
        <p:spPr>
          <a:xfrm>
            <a:off x="2412346" y="4253642"/>
            <a:ext cx="1021970" cy="307777"/>
          </a:xfrm>
          <a:prstGeom prst="rect">
            <a:avLst/>
          </a:prstGeom>
          <a:noFill/>
        </p:spPr>
        <p:txBody>
          <a:bodyPr wrap="square" rtlCol="0">
            <a:spAutoFit/>
          </a:bodyPr>
          <a:lstStyle/>
          <a:p>
            <a:r>
              <a:rPr lang="en-US" sz="1400" dirty="0"/>
              <a:t>Ethernet 1 </a:t>
            </a:r>
          </a:p>
        </p:txBody>
      </p:sp>
      <p:sp>
        <p:nvSpPr>
          <p:cNvPr id="20" name="TextBox 19">
            <a:extLst>
              <a:ext uri="{FF2B5EF4-FFF2-40B4-BE49-F238E27FC236}">
                <a16:creationId xmlns:a16="http://schemas.microsoft.com/office/drawing/2014/main" id="{60018776-BDFB-BD7D-EDC8-B448A1D08F4F}"/>
              </a:ext>
            </a:extLst>
          </p:cNvPr>
          <p:cNvSpPr txBox="1"/>
          <p:nvPr/>
        </p:nvSpPr>
        <p:spPr>
          <a:xfrm>
            <a:off x="4256060" y="4408652"/>
            <a:ext cx="1021970" cy="307777"/>
          </a:xfrm>
          <a:prstGeom prst="rect">
            <a:avLst/>
          </a:prstGeom>
          <a:noFill/>
        </p:spPr>
        <p:txBody>
          <a:bodyPr wrap="square" rtlCol="0">
            <a:spAutoFit/>
          </a:bodyPr>
          <a:lstStyle/>
          <a:p>
            <a:r>
              <a:rPr lang="en-US" sz="1400" dirty="0"/>
              <a:t>Ethernet 6 </a:t>
            </a:r>
          </a:p>
        </p:txBody>
      </p:sp>
      <p:cxnSp>
        <p:nvCxnSpPr>
          <p:cNvPr id="4" name="Straight Connector 3">
            <a:extLst>
              <a:ext uri="{FF2B5EF4-FFF2-40B4-BE49-F238E27FC236}">
                <a16:creationId xmlns:a16="http://schemas.microsoft.com/office/drawing/2014/main" id="{7CFDE8AA-653A-6CF4-7E3C-C2090BAD7B8D}"/>
              </a:ext>
            </a:extLst>
          </p:cNvPr>
          <p:cNvCxnSpPr/>
          <p:nvPr/>
        </p:nvCxnSpPr>
        <p:spPr>
          <a:xfrm flipV="1">
            <a:off x="2923331" y="3500775"/>
            <a:ext cx="2217647" cy="6113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8AA653-3D53-2224-8D9A-93D94DA5EC66}"/>
              </a:ext>
            </a:extLst>
          </p:cNvPr>
          <p:cNvCxnSpPr>
            <a:cxnSpLocks/>
          </p:cNvCxnSpPr>
          <p:nvPr/>
        </p:nvCxnSpPr>
        <p:spPr>
          <a:xfrm flipV="1">
            <a:off x="5062584" y="3500775"/>
            <a:ext cx="604569" cy="773691"/>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E49AE09-D794-4B94-1ADD-F5CA0EFA6847}"/>
              </a:ext>
            </a:extLst>
          </p:cNvPr>
          <p:cNvSpPr txBox="1"/>
          <p:nvPr/>
        </p:nvSpPr>
        <p:spPr>
          <a:xfrm>
            <a:off x="2154787" y="5270173"/>
            <a:ext cx="7882348" cy="523220"/>
          </a:xfrm>
          <a:prstGeom prst="rect">
            <a:avLst/>
          </a:prstGeom>
          <a:noFill/>
        </p:spPr>
        <p:txBody>
          <a:bodyPr wrap="square" rtlCol="0">
            <a:spAutoFit/>
          </a:bodyPr>
          <a:lstStyle/>
          <a:p>
            <a:r>
              <a:rPr lang="en-US" sz="2800" dirty="0">
                <a:solidFill>
                  <a:srgbClr val="FF0000"/>
                </a:solidFill>
              </a:rPr>
              <a:t>Apply “Trunk” profile to these ports. See slide 15</a:t>
            </a:r>
          </a:p>
        </p:txBody>
      </p:sp>
    </p:spTree>
    <p:extLst>
      <p:ext uri="{BB962C8B-B14F-4D97-AF65-F5344CB8AC3E}">
        <p14:creationId xmlns:p14="http://schemas.microsoft.com/office/powerpoint/2010/main" val="8783922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Example2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end device eos9 15.15.15.133 and eos20 15.15.15.134 </a:t>
            </a:r>
          </a:p>
          <a:p>
            <a:r>
              <a:rPr lang="en-US" dirty="0">
                <a:cs typeface="Calibri"/>
              </a:rPr>
              <a:t>From Campus switches eos12, ping to eos10 10.10.10.10 and eos19 19.19.19.19 on the ISP Network</a:t>
            </a:r>
          </a:p>
          <a:p>
            <a:r>
              <a:rPr lang="en-US" dirty="0">
                <a:cs typeface="Calibri"/>
              </a:rPr>
              <a:t>From Campus end devices eos9 and eos20, ping to eos10 10.10.10.10 and eos19 19.19.19.19 on the ISP Network</a:t>
            </a:r>
            <a:endParaRPr lang="en-US" dirty="0"/>
          </a:p>
          <a:p>
            <a:endParaRPr lang="en-US" dirty="0"/>
          </a:p>
          <a:p>
            <a:endParaRPr lang="en-US" dirty="0">
              <a:cs typeface="Calibri"/>
            </a:endParaRPr>
          </a:p>
        </p:txBody>
      </p:sp>
    </p:spTree>
    <p:extLst>
      <p:ext uri="{BB962C8B-B14F-4D97-AF65-F5344CB8AC3E}">
        <p14:creationId xmlns:p14="http://schemas.microsoft.com/office/powerpoint/2010/main" val="2368290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BC3AA-E1AE-287D-83B1-F85B00EB31A5}"/>
              </a:ext>
            </a:extLst>
          </p:cNvPr>
          <p:cNvSpPr>
            <a:spLocks noGrp="1"/>
          </p:cNvSpPr>
          <p:nvPr>
            <p:ph type="title"/>
          </p:nvPr>
        </p:nvSpPr>
        <p:spPr>
          <a:xfrm>
            <a:off x="459932" y="-7938"/>
            <a:ext cx="10515600" cy="1325563"/>
          </a:xfrm>
        </p:spPr>
        <p:txBody>
          <a:bodyPr/>
          <a:lstStyle/>
          <a:p>
            <a:r>
              <a:rPr lang="en-US" dirty="0">
                <a:cs typeface="Calibri Light"/>
              </a:rPr>
              <a:t>Complete Topology of the  ATD</a:t>
            </a:r>
            <a:endParaRPr lang="en-US" dirty="0"/>
          </a:p>
        </p:txBody>
      </p:sp>
      <p:sp>
        <p:nvSpPr>
          <p:cNvPr id="6" name="Content Placeholder 2">
            <a:extLst>
              <a:ext uri="{FF2B5EF4-FFF2-40B4-BE49-F238E27FC236}">
                <a16:creationId xmlns:a16="http://schemas.microsoft.com/office/drawing/2014/main" id="{17C009D2-865E-A3E6-050D-19D6A820513C}"/>
              </a:ext>
            </a:extLst>
          </p:cNvPr>
          <p:cNvSpPr txBox="1">
            <a:spLocks/>
          </p:cNvSpPr>
          <p:nvPr/>
        </p:nvSpPr>
        <p:spPr>
          <a:xfrm>
            <a:off x="541027" y="800790"/>
            <a:ext cx="9265579" cy="82815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cs typeface="Calibri"/>
              </a:rPr>
              <a:t>These examples use a sub-set of this topology for each Interconnect example</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p:txBody>
      </p:sp>
      <p:pic>
        <p:nvPicPr>
          <p:cNvPr id="7" name="Picture 6">
            <a:extLst>
              <a:ext uri="{FF2B5EF4-FFF2-40B4-BE49-F238E27FC236}">
                <a16:creationId xmlns:a16="http://schemas.microsoft.com/office/drawing/2014/main" id="{D333EFFF-7D6C-06CB-1344-7D93DE9AD9E4}"/>
              </a:ext>
            </a:extLst>
          </p:cNvPr>
          <p:cNvPicPr>
            <a:picLocks noChangeAspect="1"/>
          </p:cNvPicPr>
          <p:nvPr/>
        </p:nvPicPr>
        <p:blipFill>
          <a:blip r:embed="rId2"/>
          <a:stretch>
            <a:fillRect/>
          </a:stretch>
        </p:blipFill>
        <p:spPr>
          <a:xfrm>
            <a:off x="-1" y="0"/>
            <a:ext cx="9165265" cy="6927652"/>
          </a:xfrm>
          <a:prstGeom prst="rect">
            <a:avLst/>
          </a:prstGeom>
        </p:spPr>
      </p:pic>
    </p:spTree>
    <p:extLst>
      <p:ext uri="{BB962C8B-B14F-4D97-AF65-F5344CB8AC3E}">
        <p14:creationId xmlns:p14="http://schemas.microsoft.com/office/powerpoint/2010/main" val="27129925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11139600" cy="1337563"/>
          </a:xfrm>
        </p:spPr>
        <p:txBody>
          <a:bodyPr/>
          <a:lstStyle/>
          <a:p>
            <a:r>
              <a:rPr lang="en-US" dirty="0">
                <a:cs typeface="Calibri Light"/>
              </a:rPr>
              <a:t>Example3 </a:t>
            </a:r>
            <a:r>
              <a:rPr lang="en-US" dirty="0">
                <a:ea typeface="+mj-lt"/>
                <a:cs typeface="+mj-lt"/>
              </a:rPr>
              <a:t>Campus BGP Underlay</a:t>
            </a:r>
          </a:p>
          <a:p>
            <a:endParaRPr lang="en-US" dirty="0">
              <a:cs typeface="Calibri Light"/>
            </a:endParaRPr>
          </a:p>
        </p:txBody>
      </p:sp>
      <p:pic>
        <p:nvPicPr>
          <p:cNvPr id="3" name="Picture 2">
            <a:extLst>
              <a:ext uri="{FF2B5EF4-FFF2-40B4-BE49-F238E27FC236}">
                <a16:creationId xmlns:a16="http://schemas.microsoft.com/office/drawing/2014/main" id="{BAF56941-706A-5E49-E4C1-16AA2C766CA3}"/>
              </a:ext>
            </a:extLst>
          </p:cNvPr>
          <p:cNvPicPr>
            <a:picLocks noChangeAspect="1"/>
          </p:cNvPicPr>
          <p:nvPr/>
        </p:nvPicPr>
        <p:blipFill>
          <a:blip r:embed="rId2"/>
          <a:stretch>
            <a:fillRect/>
          </a:stretch>
        </p:blipFill>
        <p:spPr>
          <a:xfrm>
            <a:off x="1356359" y="1431276"/>
            <a:ext cx="9153149" cy="5259083"/>
          </a:xfrm>
          <a:prstGeom prst="rect">
            <a:avLst/>
          </a:prstGeom>
        </p:spPr>
      </p:pic>
    </p:spTree>
    <p:extLst>
      <p:ext uri="{BB962C8B-B14F-4D97-AF65-F5344CB8AC3E}">
        <p14:creationId xmlns:p14="http://schemas.microsoft.com/office/powerpoint/2010/main" val="27591653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Example3 </a:t>
            </a:r>
            <a:r>
              <a:rPr lang="en-US" dirty="0">
                <a:ea typeface="+mj-lt"/>
                <a:cs typeface="+mj-lt"/>
              </a:rPr>
              <a:t>Campus BGP Underlay</a:t>
            </a:r>
            <a:br>
              <a:rPr lang="en-US" dirty="0">
                <a:ea typeface="+mj-lt"/>
                <a:cs typeface="+mj-lt"/>
              </a:rPr>
            </a:br>
            <a:r>
              <a:rPr lang="en-US" sz="2800" dirty="0">
                <a:ea typeface="+mj-lt"/>
                <a:cs typeface="+mj-lt"/>
              </a:rPr>
              <a:t>L2 stretch over the routed Core network</a:t>
            </a:r>
            <a:endParaRPr lang="en-US" sz="28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4 Edge Routers and a Core Router route a Campus to the Internet</a:t>
            </a:r>
          </a:p>
          <a:p>
            <a:r>
              <a:rPr lang="en-US" dirty="0">
                <a:ea typeface="Calibri"/>
                <a:cs typeface="Calibri"/>
              </a:rPr>
              <a:t>ISP sends default route</a:t>
            </a:r>
          </a:p>
          <a:p>
            <a:r>
              <a:rPr lang="en-US" dirty="0">
                <a:ea typeface="Calibri"/>
                <a:cs typeface="Calibri"/>
              </a:rPr>
              <a:t>Ping from Campus switch eos12 15.15.15.4/24 to eos10 on ISP network 10.10.10.10</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p:txBody>
      </p:sp>
      <p:sp>
        <p:nvSpPr>
          <p:cNvPr id="4" name="TextBox 3">
            <a:extLst>
              <a:ext uri="{FF2B5EF4-FFF2-40B4-BE49-F238E27FC236}">
                <a16:creationId xmlns:a16="http://schemas.microsoft.com/office/drawing/2014/main" id="{D0710810-E065-CD3D-916E-331AA6E1BE17}"/>
              </a:ext>
            </a:extLst>
          </p:cNvPr>
          <p:cNvSpPr txBox="1"/>
          <p:nvPr/>
        </p:nvSpPr>
        <p:spPr>
          <a:xfrm>
            <a:off x="1584960" y="5807631"/>
            <a:ext cx="8432501" cy="369332"/>
          </a:xfrm>
          <a:prstGeom prst="rect">
            <a:avLst/>
          </a:prstGeom>
          <a:noFill/>
        </p:spPr>
        <p:txBody>
          <a:bodyPr wrap="none" rtlCol="0">
            <a:spAutoFit/>
          </a:bodyPr>
          <a:lstStyle/>
          <a:p>
            <a:r>
              <a:rPr lang="en-US" dirty="0">
                <a:solidFill>
                  <a:srgbClr val="FF0000"/>
                </a:solidFill>
              </a:rPr>
              <a:t>Note: This example uses “Core Router can also be a RR” feature that came out post Kent</a:t>
            </a:r>
          </a:p>
        </p:txBody>
      </p:sp>
    </p:spTree>
    <p:extLst>
      <p:ext uri="{BB962C8B-B14F-4D97-AF65-F5344CB8AC3E}">
        <p14:creationId xmlns:p14="http://schemas.microsoft.com/office/powerpoint/2010/main" val="28808102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303144-3D9B-BB63-FF8C-8BF891965D92}"/>
              </a:ext>
            </a:extLst>
          </p:cNvPr>
          <p:cNvPicPr>
            <a:picLocks noChangeAspect="1"/>
          </p:cNvPicPr>
          <p:nvPr/>
        </p:nvPicPr>
        <p:blipFill>
          <a:blip r:embed="rId2"/>
          <a:stretch>
            <a:fillRect/>
          </a:stretch>
        </p:blipFill>
        <p:spPr>
          <a:xfrm>
            <a:off x="1234440" y="1501190"/>
            <a:ext cx="10119360" cy="5193711"/>
          </a:xfrm>
          <a:prstGeom prst="rect">
            <a:avLst/>
          </a:prstGeom>
        </p:spPr>
      </p:pic>
      <p:sp>
        <p:nvSpPr>
          <p:cNvPr id="5" name="Title 1">
            <a:extLst>
              <a:ext uri="{FF2B5EF4-FFF2-40B4-BE49-F238E27FC236}">
                <a16:creationId xmlns:a16="http://schemas.microsoft.com/office/drawing/2014/main" id="{1085F7E8-BC76-95F8-578D-6EF9451BBF3C}"/>
              </a:ext>
            </a:extLst>
          </p:cNvPr>
          <p:cNvSpPr>
            <a:spLocks noGrp="1"/>
          </p:cNvSpPr>
          <p:nvPr>
            <p:ph type="title"/>
          </p:nvPr>
        </p:nvSpPr>
        <p:spPr>
          <a:xfrm>
            <a:off x="838200" y="365125"/>
            <a:ext cx="11139600" cy="1337563"/>
          </a:xfrm>
        </p:spPr>
        <p:txBody>
          <a:bodyPr/>
          <a:lstStyle/>
          <a:p>
            <a:r>
              <a:rPr lang="en-US" dirty="0">
                <a:cs typeface="Calibri Light"/>
              </a:rPr>
              <a:t>Example3 </a:t>
            </a:r>
            <a:r>
              <a:rPr lang="en-US" dirty="0">
                <a:ea typeface="+mj-lt"/>
                <a:cs typeface="+mj-lt"/>
              </a:rPr>
              <a:t>Detail</a:t>
            </a:r>
          </a:p>
          <a:p>
            <a:endParaRPr lang="en-US" dirty="0">
              <a:cs typeface="Calibri Light"/>
            </a:endParaRPr>
          </a:p>
        </p:txBody>
      </p:sp>
    </p:spTree>
    <p:extLst>
      <p:ext uri="{BB962C8B-B14F-4D97-AF65-F5344CB8AC3E}">
        <p14:creationId xmlns:p14="http://schemas.microsoft.com/office/powerpoint/2010/main" val="17453385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Example3 Tags</a:t>
            </a:r>
            <a:endParaRPr lang="en-US" sz="5200" dirty="0"/>
          </a:p>
        </p:txBody>
      </p:sp>
      <p:sp>
        <p:nvSpPr>
          <p:cNvPr id="9" name="TextBox 8">
            <a:extLst>
              <a:ext uri="{FF2B5EF4-FFF2-40B4-BE49-F238E27FC236}">
                <a16:creationId xmlns:a16="http://schemas.microsoft.com/office/drawing/2014/main" id="{190BED6C-04D2-F683-9CE2-186708FF31D8}"/>
              </a:ext>
            </a:extLst>
          </p:cNvPr>
          <p:cNvSpPr txBox="1"/>
          <p:nvPr/>
        </p:nvSpPr>
        <p:spPr>
          <a:xfrm>
            <a:off x="1862118" y="1899800"/>
            <a:ext cx="6096000" cy="4401205"/>
          </a:xfrm>
          <a:prstGeom prst="rect">
            <a:avLst/>
          </a:prstGeom>
          <a:noFill/>
        </p:spPr>
        <p:txBody>
          <a:bodyPr wrap="square">
            <a:spAutoFit/>
          </a:bodyPr>
          <a:lstStyle/>
          <a:p>
            <a:r>
              <a:rPr lang="en-US" sz="1000" dirty="0"/>
              <a:t>Campus, Campus-eos11-eos12-eos13, eos11</a:t>
            </a:r>
          </a:p>
          <a:p>
            <a:r>
              <a:rPr lang="en-US" sz="1000" dirty="0"/>
              <a:t>Campus, Campus-eos11-eos12-eos13, eos12</a:t>
            </a:r>
          </a:p>
          <a:p>
            <a:r>
              <a:rPr lang="en-US" sz="1000" dirty="0"/>
              <a:t>Campus, Campus-eos11-eos12-eos13, eos13</a:t>
            </a:r>
          </a:p>
          <a:p>
            <a:r>
              <a:rPr lang="en-US" sz="1000" dirty="0"/>
              <a:t>Campus, Campus-eos2-eos3-eos4-eos5, eos2</a:t>
            </a:r>
          </a:p>
          <a:p>
            <a:r>
              <a:rPr lang="en-US" sz="1000" dirty="0"/>
              <a:t>Campus, Campus-eos2-eos3-eos4-eos5, eos3</a:t>
            </a:r>
          </a:p>
          <a:p>
            <a:r>
              <a:rPr lang="en-US" sz="1000" dirty="0"/>
              <a:t>Campus, Campus-eos2-eos3-eos4-eos5, eos4</a:t>
            </a:r>
          </a:p>
          <a:p>
            <a:r>
              <a:rPr lang="en-US" sz="1000" dirty="0"/>
              <a:t>Campus, Campus-eos2-eos3-eos4-eos5, eos5</a:t>
            </a:r>
          </a:p>
          <a:p>
            <a:r>
              <a:rPr lang="en-US" sz="1000" dirty="0"/>
              <a:t>Campus-Pod, 12, eos12</a:t>
            </a:r>
          </a:p>
          <a:p>
            <a:r>
              <a:rPr lang="en-US" sz="1000" dirty="0"/>
              <a:t>Campus-Pod, 3, eos3</a:t>
            </a:r>
          </a:p>
          <a:p>
            <a:r>
              <a:rPr lang="en-US" sz="1000" dirty="0"/>
              <a:t>Campus-Pod, 4, eos4</a:t>
            </a:r>
          </a:p>
          <a:p>
            <a:r>
              <a:rPr lang="en-US" sz="1000" dirty="0"/>
              <a:t>Edge-Router-Domain, 20, eos20</a:t>
            </a:r>
          </a:p>
          <a:p>
            <a:r>
              <a:rPr lang="en-US" sz="1000" dirty="0"/>
              <a:t>Edge-Router-Domain, 7, eos7</a:t>
            </a:r>
          </a:p>
          <a:p>
            <a:r>
              <a:rPr lang="en-US" sz="1000" dirty="0"/>
              <a:t>Edge-Router-Domain, 9, eos9</a:t>
            </a:r>
          </a:p>
          <a:p>
            <a:r>
              <a:rPr lang="en-US" sz="1000" dirty="0"/>
              <a:t>Edge-Router-Domain, Campus11-13, eos11</a:t>
            </a:r>
          </a:p>
          <a:p>
            <a:r>
              <a:rPr lang="en-US" sz="1000" dirty="0"/>
              <a:t>Edge-Router-Domain, Campus11-13, eos13</a:t>
            </a:r>
          </a:p>
          <a:p>
            <a:r>
              <a:rPr lang="en-US" sz="1000" dirty="0"/>
              <a:t>Edge-Router-Domain, Campus2-5, eos2</a:t>
            </a:r>
          </a:p>
          <a:p>
            <a:r>
              <a:rPr lang="en-US" sz="1000" dirty="0"/>
              <a:t>Edge-Router-Domain, Campus2-5, eos5</a:t>
            </a:r>
          </a:p>
          <a:p>
            <a:r>
              <a:rPr lang="en-US" sz="1000" dirty="0"/>
              <a:t>Network, Campus-EndDevice-eos20, eos20</a:t>
            </a:r>
          </a:p>
          <a:p>
            <a:r>
              <a:rPr lang="en-US" sz="1000" dirty="0"/>
              <a:t>Network, Campus-EndDevice-eos9, eos9</a:t>
            </a:r>
          </a:p>
          <a:p>
            <a:r>
              <a:rPr lang="en-US" sz="1000" dirty="0"/>
              <a:t>Network, Ex3-CoreNet-eos1-eos2-eos5-eos11-eos13, eos1</a:t>
            </a:r>
          </a:p>
          <a:p>
            <a:r>
              <a:rPr lang="en-US" sz="1000" dirty="0"/>
              <a:t>Network, Ex3-CoreNet-eos1-eos2-eos5-eos11-eos13, eos11</a:t>
            </a:r>
          </a:p>
          <a:p>
            <a:r>
              <a:rPr lang="en-US" sz="1000" dirty="0"/>
              <a:t>Network, Ex3-CoreNet-eos1-eos2-eos5-eos11-eos13, eos13</a:t>
            </a:r>
          </a:p>
          <a:p>
            <a:r>
              <a:rPr lang="en-US" sz="1000" dirty="0"/>
              <a:t>Network, Ex3-CoreNet-eos1-eos2-eos5-eos11-eos13, eos2</a:t>
            </a:r>
          </a:p>
          <a:p>
            <a:r>
              <a:rPr lang="en-US" sz="1000" dirty="0"/>
              <a:t>Network, Ex3-CoreNet-eos1-eos2-eos5-eos11-eos13, eos5</a:t>
            </a:r>
          </a:p>
          <a:p>
            <a:r>
              <a:rPr lang="en-US" sz="1000" dirty="0"/>
              <a:t>Network, ISP-eos7-eos10-eos19, eos10</a:t>
            </a:r>
          </a:p>
          <a:p>
            <a:r>
              <a:rPr lang="en-US" sz="1000" dirty="0"/>
              <a:t>Network, ISP-eos7-eos10-eos19, eos19</a:t>
            </a:r>
          </a:p>
          <a:p>
            <a:r>
              <a:rPr lang="en-US" sz="1000" dirty="0"/>
              <a:t>Network, ISP-eos7-eos10-eos19, eos7</a:t>
            </a:r>
          </a:p>
        </p:txBody>
      </p:sp>
      <p:sp>
        <p:nvSpPr>
          <p:cNvPr id="8" name="TextBox 7">
            <a:extLst>
              <a:ext uri="{FF2B5EF4-FFF2-40B4-BE49-F238E27FC236}">
                <a16:creationId xmlns:a16="http://schemas.microsoft.com/office/drawing/2014/main" id="{BC9C73F3-0477-7133-6946-1D636E6E3142}"/>
              </a:ext>
            </a:extLst>
          </p:cNvPr>
          <p:cNvSpPr txBox="1"/>
          <p:nvPr/>
        </p:nvSpPr>
        <p:spPr>
          <a:xfrm>
            <a:off x="7955070" y="1899800"/>
            <a:ext cx="6096000" cy="4401205"/>
          </a:xfrm>
          <a:prstGeom prst="rect">
            <a:avLst/>
          </a:prstGeom>
          <a:noFill/>
        </p:spPr>
        <p:txBody>
          <a:bodyPr wrap="square">
            <a:spAutoFit/>
          </a:bodyPr>
          <a:lstStyle/>
          <a:p>
            <a:r>
              <a:rPr lang="en-US" sz="1000" dirty="0"/>
              <a:t>Role, Core, eos1</a:t>
            </a:r>
          </a:p>
          <a:p>
            <a:r>
              <a:rPr lang="en-US" sz="1000" dirty="0"/>
              <a:t>Role, Core, eos10</a:t>
            </a:r>
          </a:p>
          <a:p>
            <a:r>
              <a:rPr lang="en-US" sz="1000" dirty="0"/>
              <a:t>Role, Core, eos19</a:t>
            </a:r>
          </a:p>
          <a:p>
            <a:r>
              <a:rPr lang="en-US" sz="1000" dirty="0"/>
              <a:t>Role, Edge-Router, eos11</a:t>
            </a:r>
          </a:p>
          <a:p>
            <a:r>
              <a:rPr lang="en-US" sz="1000" dirty="0"/>
              <a:t>Role, Edge-Router, eos13</a:t>
            </a:r>
          </a:p>
          <a:p>
            <a:r>
              <a:rPr lang="en-US" sz="1000" dirty="0"/>
              <a:t>Role, Edge-Router, eos2</a:t>
            </a:r>
          </a:p>
          <a:p>
            <a:r>
              <a:rPr lang="en-US" sz="1000" dirty="0"/>
              <a:t>Role, Edge-Router, eos20</a:t>
            </a:r>
          </a:p>
          <a:p>
            <a:r>
              <a:rPr lang="en-US" sz="1000" dirty="0"/>
              <a:t>Role, Edge-Router, eos5</a:t>
            </a:r>
          </a:p>
          <a:p>
            <a:r>
              <a:rPr lang="en-US" sz="1000" dirty="0"/>
              <a:t>Role, Edge-Router, eos7</a:t>
            </a:r>
          </a:p>
          <a:p>
            <a:r>
              <a:rPr lang="en-US" sz="1000" dirty="0"/>
              <a:t>Role, RR, eos1</a:t>
            </a:r>
          </a:p>
          <a:p>
            <a:r>
              <a:rPr lang="en-US" sz="1000" dirty="0" err="1"/>
              <a:t>router_bgp.as</a:t>
            </a:r>
            <a:r>
              <a:rPr lang="en-US" sz="1000" dirty="0"/>
              <a:t>, 7, eos1</a:t>
            </a:r>
          </a:p>
          <a:p>
            <a:r>
              <a:rPr lang="en-US" sz="1000" dirty="0" err="1"/>
              <a:t>router_bgp.as</a:t>
            </a:r>
            <a:r>
              <a:rPr lang="en-US" sz="1000" dirty="0"/>
              <a:t>, 7, eos11</a:t>
            </a:r>
          </a:p>
          <a:p>
            <a:r>
              <a:rPr lang="en-US" sz="1000" dirty="0" err="1"/>
              <a:t>router_bgp.as</a:t>
            </a:r>
            <a:r>
              <a:rPr lang="en-US" sz="1000" dirty="0"/>
              <a:t>, 7, eos13</a:t>
            </a:r>
          </a:p>
          <a:p>
            <a:r>
              <a:rPr lang="en-US" sz="1000" dirty="0" err="1"/>
              <a:t>router_bgp.as</a:t>
            </a:r>
            <a:r>
              <a:rPr lang="en-US" sz="1000" dirty="0"/>
              <a:t>, 7, eos17</a:t>
            </a:r>
          </a:p>
          <a:p>
            <a:r>
              <a:rPr lang="en-US" sz="1000" dirty="0" err="1"/>
              <a:t>router_bgp.as</a:t>
            </a:r>
            <a:r>
              <a:rPr lang="en-US" sz="1000" dirty="0"/>
              <a:t>, 7, eos2</a:t>
            </a:r>
          </a:p>
          <a:p>
            <a:r>
              <a:rPr lang="en-US" sz="1000" dirty="0" err="1"/>
              <a:t>router_bgp.as</a:t>
            </a:r>
            <a:r>
              <a:rPr lang="en-US" sz="1000" dirty="0"/>
              <a:t>, 7, eos5</a:t>
            </a:r>
          </a:p>
          <a:p>
            <a:r>
              <a:rPr lang="en-US" sz="1000" dirty="0" err="1"/>
              <a:t>router_bgp.as</a:t>
            </a:r>
            <a:r>
              <a:rPr lang="en-US" sz="1000" dirty="0"/>
              <a:t>, 8, eos10</a:t>
            </a:r>
          </a:p>
          <a:p>
            <a:r>
              <a:rPr lang="en-US" sz="1000" dirty="0" err="1"/>
              <a:t>router_bgp.as</a:t>
            </a:r>
            <a:r>
              <a:rPr lang="en-US" sz="1000" dirty="0"/>
              <a:t>, 8, eos19</a:t>
            </a:r>
          </a:p>
          <a:p>
            <a:r>
              <a:rPr lang="en-US" sz="1000" dirty="0" err="1"/>
              <a:t>router_bgp.as</a:t>
            </a:r>
            <a:r>
              <a:rPr lang="en-US" sz="1000" dirty="0"/>
              <a:t>, 8, eos7</a:t>
            </a:r>
          </a:p>
          <a:p>
            <a:r>
              <a:rPr lang="en-US" sz="1000" dirty="0" err="1"/>
              <a:t>router_bgp.router_id</a:t>
            </a:r>
            <a:r>
              <a:rPr lang="en-US" sz="1000" dirty="0"/>
              <a:t>, 1.1.1.1, eos1</a:t>
            </a:r>
          </a:p>
          <a:p>
            <a:r>
              <a:rPr lang="en-US" sz="1000" dirty="0" err="1"/>
              <a:t>router_bgp.router_id</a:t>
            </a:r>
            <a:r>
              <a:rPr lang="en-US" sz="1000" dirty="0"/>
              <a:t>, 10.10.10.10, eos10</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19.19.19.19, eos19</a:t>
            </a:r>
          </a:p>
          <a:p>
            <a:r>
              <a:rPr lang="en-US" sz="1000" dirty="0" err="1"/>
              <a:t>router_bgp.router_id</a:t>
            </a:r>
            <a:r>
              <a:rPr lang="en-US" sz="1000" dirty="0"/>
              <a:t>, 2.2.2.2, eos2</a:t>
            </a:r>
          </a:p>
          <a:p>
            <a:r>
              <a:rPr lang="en-US" sz="1000" dirty="0" err="1"/>
              <a:t>router_bgp.router_id</a:t>
            </a:r>
            <a:r>
              <a:rPr lang="en-US" sz="1000" dirty="0"/>
              <a:t>, 5.5.5.5, eos5</a:t>
            </a:r>
          </a:p>
          <a:p>
            <a:r>
              <a:rPr lang="en-US" sz="1000" dirty="0" err="1"/>
              <a:t>router_bgp.router_id</a:t>
            </a:r>
            <a:r>
              <a:rPr lang="en-US" sz="1000" dirty="0"/>
              <a:t>, 7.7.7.7, eos7</a:t>
            </a:r>
          </a:p>
        </p:txBody>
      </p:sp>
    </p:spTree>
    <p:extLst>
      <p:ext uri="{BB962C8B-B14F-4D97-AF65-F5344CB8AC3E}">
        <p14:creationId xmlns:p14="http://schemas.microsoft.com/office/powerpoint/2010/main" val="3258644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Example3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pic>
        <p:nvPicPr>
          <p:cNvPr id="3" name="Picture 2">
            <a:extLst>
              <a:ext uri="{FF2B5EF4-FFF2-40B4-BE49-F238E27FC236}">
                <a16:creationId xmlns:a16="http://schemas.microsoft.com/office/drawing/2014/main" id="{8EE7C5A5-84C4-6EAB-4815-69631C1BA57C}"/>
              </a:ext>
            </a:extLst>
          </p:cNvPr>
          <p:cNvPicPr>
            <a:picLocks noChangeAspect="1"/>
          </p:cNvPicPr>
          <p:nvPr/>
        </p:nvPicPr>
        <p:blipFill>
          <a:blip r:embed="rId2"/>
          <a:stretch>
            <a:fillRect/>
          </a:stretch>
        </p:blipFill>
        <p:spPr>
          <a:xfrm>
            <a:off x="294526" y="5042061"/>
            <a:ext cx="6767286" cy="1600645"/>
          </a:xfrm>
          <a:prstGeom prst="rect">
            <a:avLst/>
          </a:prstGeom>
        </p:spPr>
      </p:pic>
      <p:sp>
        <p:nvSpPr>
          <p:cNvPr id="10" name="TextBox 9">
            <a:extLst>
              <a:ext uri="{FF2B5EF4-FFF2-40B4-BE49-F238E27FC236}">
                <a16:creationId xmlns:a16="http://schemas.microsoft.com/office/drawing/2014/main" id="{0B7E59D8-349A-87BB-18FB-BEA4528595DE}"/>
              </a:ext>
            </a:extLst>
          </p:cNvPr>
          <p:cNvSpPr txBox="1"/>
          <p:nvPr/>
        </p:nvSpPr>
        <p:spPr>
          <a:xfrm>
            <a:off x="7288928" y="1450109"/>
            <a:ext cx="4202546" cy="523220"/>
          </a:xfrm>
          <a:prstGeom prst="rect">
            <a:avLst/>
          </a:prstGeom>
          <a:noFill/>
        </p:spPr>
        <p:txBody>
          <a:bodyPr wrap="square" rtlCol="0">
            <a:spAutoFit/>
          </a:bodyPr>
          <a:lstStyle/>
          <a:p>
            <a:r>
              <a:rPr lang="en-US" sz="2800" dirty="0"/>
              <a:t>EVPN Studio</a:t>
            </a:r>
          </a:p>
        </p:txBody>
      </p:sp>
      <p:pic>
        <p:nvPicPr>
          <p:cNvPr id="5" name="Picture 4">
            <a:extLst>
              <a:ext uri="{FF2B5EF4-FFF2-40B4-BE49-F238E27FC236}">
                <a16:creationId xmlns:a16="http://schemas.microsoft.com/office/drawing/2014/main" id="{AC2A339A-6F64-9AF3-42AA-59EBF1C19F9B}"/>
              </a:ext>
            </a:extLst>
          </p:cNvPr>
          <p:cNvPicPr>
            <a:picLocks noChangeAspect="1"/>
          </p:cNvPicPr>
          <p:nvPr/>
        </p:nvPicPr>
        <p:blipFill>
          <a:blip r:embed="rId3"/>
          <a:stretch>
            <a:fillRect/>
          </a:stretch>
        </p:blipFill>
        <p:spPr>
          <a:xfrm>
            <a:off x="7288928" y="2091871"/>
            <a:ext cx="3748314" cy="1687275"/>
          </a:xfrm>
          <a:prstGeom prst="rect">
            <a:avLst/>
          </a:prstGeom>
        </p:spPr>
      </p:pic>
      <p:pic>
        <p:nvPicPr>
          <p:cNvPr id="6" name="Picture 5">
            <a:extLst>
              <a:ext uri="{FF2B5EF4-FFF2-40B4-BE49-F238E27FC236}">
                <a16:creationId xmlns:a16="http://schemas.microsoft.com/office/drawing/2014/main" id="{A6F15980-3F49-2492-E092-EB583BBA0137}"/>
              </a:ext>
            </a:extLst>
          </p:cNvPr>
          <p:cNvPicPr>
            <a:picLocks noChangeAspect="1"/>
          </p:cNvPicPr>
          <p:nvPr/>
        </p:nvPicPr>
        <p:blipFill>
          <a:blip r:embed="rId4"/>
          <a:stretch>
            <a:fillRect/>
          </a:stretch>
        </p:blipFill>
        <p:spPr>
          <a:xfrm>
            <a:off x="210019" y="2054767"/>
            <a:ext cx="7078909" cy="1600645"/>
          </a:xfrm>
          <a:prstGeom prst="rect">
            <a:avLst/>
          </a:prstGeom>
        </p:spPr>
      </p:pic>
      <p:pic>
        <p:nvPicPr>
          <p:cNvPr id="12" name="Picture 11">
            <a:extLst>
              <a:ext uri="{FF2B5EF4-FFF2-40B4-BE49-F238E27FC236}">
                <a16:creationId xmlns:a16="http://schemas.microsoft.com/office/drawing/2014/main" id="{4FF9E247-9625-CC03-3374-1FCE93EE53E4}"/>
              </a:ext>
            </a:extLst>
          </p:cNvPr>
          <p:cNvPicPr>
            <a:picLocks noChangeAspect="1"/>
          </p:cNvPicPr>
          <p:nvPr/>
        </p:nvPicPr>
        <p:blipFill>
          <a:blip r:embed="rId5"/>
          <a:stretch>
            <a:fillRect/>
          </a:stretch>
        </p:blipFill>
        <p:spPr>
          <a:xfrm>
            <a:off x="7288928" y="5033657"/>
            <a:ext cx="5769344" cy="1600528"/>
          </a:xfrm>
          <a:prstGeom prst="rect">
            <a:avLst/>
          </a:prstGeom>
        </p:spPr>
      </p:pic>
      <p:sp>
        <p:nvSpPr>
          <p:cNvPr id="13" name="TextBox 12">
            <a:extLst>
              <a:ext uri="{FF2B5EF4-FFF2-40B4-BE49-F238E27FC236}">
                <a16:creationId xmlns:a16="http://schemas.microsoft.com/office/drawing/2014/main" id="{15BAA88D-D52C-F47D-A226-C3E1686B9E2A}"/>
              </a:ext>
            </a:extLst>
          </p:cNvPr>
          <p:cNvSpPr txBox="1"/>
          <p:nvPr/>
        </p:nvSpPr>
        <p:spPr>
          <a:xfrm>
            <a:off x="6220046" y="4281370"/>
            <a:ext cx="5104850" cy="523220"/>
          </a:xfrm>
          <a:prstGeom prst="rect">
            <a:avLst/>
          </a:prstGeom>
          <a:noFill/>
        </p:spPr>
        <p:txBody>
          <a:bodyPr wrap="square" rtlCol="0">
            <a:spAutoFit/>
          </a:bodyPr>
          <a:lstStyle/>
          <a:p>
            <a:r>
              <a:rPr lang="en-US" sz="2800" dirty="0"/>
              <a:t>Interface Configuration Studio</a:t>
            </a:r>
          </a:p>
        </p:txBody>
      </p:sp>
    </p:spTree>
    <p:extLst>
      <p:ext uri="{BB962C8B-B14F-4D97-AF65-F5344CB8AC3E}">
        <p14:creationId xmlns:p14="http://schemas.microsoft.com/office/powerpoint/2010/main" val="6591736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5760E6-399D-BFB1-97E8-236F4736E7CF}"/>
              </a:ext>
            </a:extLst>
          </p:cNvPr>
          <p:cNvPicPr>
            <a:picLocks noChangeAspect="1"/>
          </p:cNvPicPr>
          <p:nvPr/>
        </p:nvPicPr>
        <p:blipFill>
          <a:blip r:embed="rId2"/>
          <a:stretch>
            <a:fillRect/>
          </a:stretch>
        </p:blipFill>
        <p:spPr>
          <a:xfrm>
            <a:off x="3942446" y="2260456"/>
            <a:ext cx="5769344" cy="1600528"/>
          </a:xfrm>
          <a:prstGeom prst="rect">
            <a:avLst/>
          </a:prstGeom>
        </p:spPr>
      </p:pic>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Example3 Interface Studio Ports</a:t>
            </a:r>
            <a:endParaRPr lang="en-US" dirty="0"/>
          </a:p>
        </p:txBody>
      </p:sp>
      <p:sp>
        <p:nvSpPr>
          <p:cNvPr id="16" name="TextBox 15">
            <a:extLst>
              <a:ext uri="{FF2B5EF4-FFF2-40B4-BE49-F238E27FC236}">
                <a16:creationId xmlns:a16="http://schemas.microsoft.com/office/drawing/2014/main" id="{FF31B5D5-D516-D8E1-63E8-74CB0CD8E68D}"/>
              </a:ext>
            </a:extLst>
          </p:cNvPr>
          <p:cNvSpPr txBox="1"/>
          <p:nvPr/>
        </p:nvSpPr>
        <p:spPr>
          <a:xfrm>
            <a:off x="1162338" y="1819529"/>
            <a:ext cx="4202546" cy="523220"/>
          </a:xfrm>
          <a:prstGeom prst="rect">
            <a:avLst/>
          </a:prstGeom>
          <a:noFill/>
        </p:spPr>
        <p:txBody>
          <a:bodyPr wrap="square" rtlCol="0">
            <a:spAutoFit/>
          </a:bodyPr>
          <a:lstStyle/>
          <a:p>
            <a:r>
              <a:rPr lang="en-US" sz="2800" dirty="0"/>
              <a:t>Interfaces Studio</a:t>
            </a:r>
          </a:p>
        </p:txBody>
      </p:sp>
      <p:sp>
        <p:nvSpPr>
          <p:cNvPr id="17" name="TextBox 16">
            <a:extLst>
              <a:ext uri="{FF2B5EF4-FFF2-40B4-BE49-F238E27FC236}">
                <a16:creationId xmlns:a16="http://schemas.microsoft.com/office/drawing/2014/main" id="{69CD54DF-6B67-4269-A645-91CB8516B00F}"/>
              </a:ext>
            </a:extLst>
          </p:cNvPr>
          <p:cNvSpPr txBox="1"/>
          <p:nvPr/>
        </p:nvSpPr>
        <p:spPr>
          <a:xfrm>
            <a:off x="2412346" y="4253642"/>
            <a:ext cx="1021970" cy="307777"/>
          </a:xfrm>
          <a:prstGeom prst="rect">
            <a:avLst/>
          </a:prstGeom>
          <a:noFill/>
        </p:spPr>
        <p:txBody>
          <a:bodyPr wrap="square" rtlCol="0">
            <a:spAutoFit/>
          </a:bodyPr>
          <a:lstStyle/>
          <a:p>
            <a:r>
              <a:rPr lang="en-US" sz="1400" dirty="0"/>
              <a:t>Ethernet 1 </a:t>
            </a:r>
          </a:p>
        </p:txBody>
      </p:sp>
      <p:sp>
        <p:nvSpPr>
          <p:cNvPr id="20" name="TextBox 19">
            <a:extLst>
              <a:ext uri="{FF2B5EF4-FFF2-40B4-BE49-F238E27FC236}">
                <a16:creationId xmlns:a16="http://schemas.microsoft.com/office/drawing/2014/main" id="{60018776-BDFB-BD7D-EDC8-B448A1D08F4F}"/>
              </a:ext>
            </a:extLst>
          </p:cNvPr>
          <p:cNvSpPr txBox="1"/>
          <p:nvPr/>
        </p:nvSpPr>
        <p:spPr>
          <a:xfrm>
            <a:off x="4256060" y="4408652"/>
            <a:ext cx="1021970" cy="307777"/>
          </a:xfrm>
          <a:prstGeom prst="rect">
            <a:avLst/>
          </a:prstGeom>
          <a:noFill/>
        </p:spPr>
        <p:txBody>
          <a:bodyPr wrap="square" rtlCol="0">
            <a:spAutoFit/>
          </a:bodyPr>
          <a:lstStyle/>
          <a:p>
            <a:r>
              <a:rPr lang="en-US" sz="1400" dirty="0"/>
              <a:t>Ethernet 6 </a:t>
            </a:r>
          </a:p>
        </p:txBody>
      </p:sp>
      <p:cxnSp>
        <p:nvCxnSpPr>
          <p:cNvPr id="4" name="Straight Connector 3">
            <a:extLst>
              <a:ext uri="{FF2B5EF4-FFF2-40B4-BE49-F238E27FC236}">
                <a16:creationId xmlns:a16="http://schemas.microsoft.com/office/drawing/2014/main" id="{7CFDE8AA-653A-6CF4-7E3C-C2090BAD7B8D}"/>
              </a:ext>
            </a:extLst>
          </p:cNvPr>
          <p:cNvCxnSpPr/>
          <p:nvPr/>
        </p:nvCxnSpPr>
        <p:spPr>
          <a:xfrm flipV="1">
            <a:off x="2923331" y="3500775"/>
            <a:ext cx="2217647" cy="6113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8AA653-3D53-2224-8D9A-93D94DA5EC66}"/>
              </a:ext>
            </a:extLst>
          </p:cNvPr>
          <p:cNvCxnSpPr>
            <a:cxnSpLocks/>
          </p:cNvCxnSpPr>
          <p:nvPr/>
        </p:nvCxnSpPr>
        <p:spPr>
          <a:xfrm flipV="1">
            <a:off x="5062584" y="3500775"/>
            <a:ext cx="604569" cy="773691"/>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84B02F-6CCA-CA26-528D-80550CD0A05D}"/>
              </a:ext>
            </a:extLst>
          </p:cNvPr>
          <p:cNvSpPr txBox="1"/>
          <p:nvPr/>
        </p:nvSpPr>
        <p:spPr>
          <a:xfrm>
            <a:off x="2154787" y="5238274"/>
            <a:ext cx="7882348" cy="523220"/>
          </a:xfrm>
          <a:prstGeom prst="rect">
            <a:avLst/>
          </a:prstGeom>
          <a:noFill/>
        </p:spPr>
        <p:txBody>
          <a:bodyPr wrap="square" rtlCol="0">
            <a:spAutoFit/>
          </a:bodyPr>
          <a:lstStyle/>
          <a:p>
            <a:r>
              <a:rPr lang="en-US" sz="2800" dirty="0">
                <a:solidFill>
                  <a:srgbClr val="FF0000"/>
                </a:solidFill>
              </a:rPr>
              <a:t>Apply “Trunk” profile to these ports. See slide 15</a:t>
            </a:r>
          </a:p>
        </p:txBody>
      </p:sp>
    </p:spTree>
    <p:extLst>
      <p:ext uri="{BB962C8B-B14F-4D97-AF65-F5344CB8AC3E}">
        <p14:creationId xmlns:p14="http://schemas.microsoft.com/office/powerpoint/2010/main" val="847752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Example3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end device eos9 15.15.15.133 and eos20 15.15.15.134 </a:t>
            </a:r>
          </a:p>
          <a:p>
            <a:r>
              <a:rPr lang="en-US" dirty="0">
                <a:cs typeface="Calibri"/>
              </a:rPr>
              <a:t>From Campus switches eos12, ping to eos10 10.10.10.10 and eos19 19.19.19.19 on the ISP Network</a:t>
            </a:r>
          </a:p>
          <a:p>
            <a:r>
              <a:rPr lang="en-US" dirty="0">
                <a:cs typeface="Calibri"/>
              </a:rPr>
              <a:t>From Campus end devices eos9 and eos20, ping to eos10 10.10.10.10 and eos19 19.19.19.19 on the ISP Network</a:t>
            </a:r>
            <a:endParaRPr lang="en-US" dirty="0"/>
          </a:p>
          <a:p>
            <a:endParaRPr lang="en-US" dirty="0"/>
          </a:p>
          <a:p>
            <a:endParaRPr lang="en-US" dirty="0">
              <a:cs typeface="Calibri"/>
            </a:endParaRPr>
          </a:p>
        </p:txBody>
      </p:sp>
    </p:spTree>
    <p:extLst>
      <p:ext uri="{BB962C8B-B14F-4D97-AF65-F5344CB8AC3E}">
        <p14:creationId xmlns:p14="http://schemas.microsoft.com/office/powerpoint/2010/main" val="19842429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A864D-E615-5EC8-A890-A0FB62F26AA5}"/>
              </a:ext>
            </a:extLst>
          </p:cNvPr>
          <p:cNvSpPr>
            <a:spLocks noGrp="1"/>
          </p:cNvSpPr>
          <p:nvPr>
            <p:ph type="title"/>
          </p:nvPr>
        </p:nvSpPr>
        <p:spPr/>
        <p:txBody>
          <a:bodyPr/>
          <a:lstStyle/>
          <a:p>
            <a:r>
              <a:rPr lang="en-US" dirty="0">
                <a:cs typeface="Calibri Light"/>
              </a:rPr>
              <a:t>Example4 DC Gateway Router</a:t>
            </a:r>
            <a:endParaRPr lang="en-US" dirty="0"/>
          </a:p>
        </p:txBody>
      </p:sp>
      <p:sp>
        <p:nvSpPr>
          <p:cNvPr id="6" name="Title 1">
            <a:extLst>
              <a:ext uri="{FF2B5EF4-FFF2-40B4-BE49-F238E27FC236}">
                <a16:creationId xmlns:a16="http://schemas.microsoft.com/office/drawing/2014/main" id="{D779555E-5695-F109-CB0C-145EEDC62577}"/>
              </a:ext>
            </a:extLst>
          </p:cNvPr>
          <p:cNvSpPr txBox="1">
            <a:spLocks/>
          </p:cNvSpPr>
          <p:nvPr/>
        </p:nvSpPr>
        <p:spPr>
          <a:xfrm>
            <a:off x="163862" y="13336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cs typeface="Calibri Light"/>
            </a:endParaRPr>
          </a:p>
        </p:txBody>
      </p:sp>
      <p:pic>
        <p:nvPicPr>
          <p:cNvPr id="3" name="Picture 4" descr="Diagram&#10;&#10;Description automatically generated">
            <a:extLst>
              <a:ext uri="{FF2B5EF4-FFF2-40B4-BE49-F238E27FC236}">
                <a16:creationId xmlns:a16="http://schemas.microsoft.com/office/drawing/2014/main" id="{0EAD8F21-E622-3FA4-10ED-3B95C9E49AB3}"/>
              </a:ext>
            </a:extLst>
          </p:cNvPr>
          <p:cNvPicPr>
            <a:picLocks noChangeAspect="1"/>
          </p:cNvPicPr>
          <p:nvPr/>
        </p:nvPicPr>
        <p:blipFill>
          <a:blip r:embed="rId2"/>
          <a:stretch>
            <a:fillRect/>
          </a:stretch>
        </p:blipFill>
        <p:spPr>
          <a:xfrm>
            <a:off x="1371601" y="1429973"/>
            <a:ext cx="8708569" cy="4985023"/>
          </a:xfrm>
          <a:prstGeom prst="rect">
            <a:avLst/>
          </a:prstGeom>
        </p:spPr>
      </p:pic>
    </p:spTree>
    <p:extLst>
      <p:ext uri="{BB962C8B-B14F-4D97-AF65-F5344CB8AC3E}">
        <p14:creationId xmlns:p14="http://schemas.microsoft.com/office/powerpoint/2010/main" val="32604385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lstStyle/>
          <a:p>
            <a:r>
              <a:rPr lang="en-US" dirty="0">
                <a:cs typeface="Calibri Light"/>
              </a:rPr>
              <a:t>Example4 DC Gateway Router</a:t>
            </a:r>
            <a:br>
              <a:rPr lang="en-US" dirty="0">
                <a:cs typeface="Calibri Light"/>
              </a:rPr>
            </a:br>
            <a:r>
              <a:rPr lang="en-US" dirty="0">
                <a:cs typeface="Calibri Light"/>
              </a:rPr>
              <a:t> </a:t>
            </a:r>
            <a:r>
              <a:rPr lang="en-US" sz="2000" dirty="0">
                <a:cs typeface="Calibri Light"/>
              </a:rPr>
              <a:t>This example also routes between DCs with OSPF</a:t>
            </a:r>
            <a:endParaRPr lang="en-US" sz="2000" dirty="0"/>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fontScale="92500" lnSpcReduction="10000"/>
          </a:bodyPr>
          <a:lstStyle/>
          <a:p>
            <a:r>
              <a:rPr lang="en-US" dirty="0">
                <a:cs typeface="Calibri"/>
              </a:rPr>
              <a:t>In this example the Enterprise Routing Studio, consisting of a Core Router and 2 Edge Routers, connects 2 DC together</a:t>
            </a:r>
          </a:p>
          <a:p>
            <a:r>
              <a:rPr lang="en-US" dirty="0">
                <a:ea typeface="+mn-lt"/>
                <a:cs typeface="+mn-lt"/>
              </a:rPr>
              <a:t>The DC border </a:t>
            </a:r>
            <a:r>
              <a:rPr lang="en-US" dirty="0" err="1">
                <a:ea typeface="+mn-lt"/>
                <a:cs typeface="+mn-lt"/>
              </a:rPr>
              <a:t>leafs</a:t>
            </a:r>
            <a:r>
              <a:rPr lang="en-US" dirty="0">
                <a:ea typeface="+mn-lt"/>
                <a:cs typeface="+mn-lt"/>
              </a:rPr>
              <a:t> have a trunk port to Edge Router and another leaf has a trunk to the end device</a:t>
            </a:r>
            <a:endParaRPr lang="en-US" dirty="0">
              <a:cs typeface="Calibri"/>
            </a:endParaRPr>
          </a:p>
          <a:p>
            <a:r>
              <a:rPr lang="en-US" dirty="0">
                <a:cs typeface="Calibri"/>
              </a:rPr>
              <a:t>A </a:t>
            </a:r>
            <a:r>
              <a:rPr lang="en-US" dirty="0" err="1">
                <a:cs typeface="Calibri"/>
              </a:rPr>
              <a:t>vlan</a:t>
            </a:r>
            <a:r>
              <a:rPr lang="en-US" dirty="0">
                <a:cs typeface="Calibri"/>
              </a:rPr>
              <a:t> in 1 DC containing the end device is routed to a different </a:t>
            </a:r>
            <a:r>
              <a:rPr lang="en-US" dirty="0" err="1">
                <a:cs typeface="Calibri"/>
              </a:rPr>
              <a:t>vlan</a:t>
            </a:r>
            <a:r>
              <a:rPr lang="en-US" dirty="0">
                <a:cs typeface="Calibri"/>
              </a:rPr>
              <a:t> in another DC</a:t>
            </a:r>
            <a:endParaRPr lang="en-US" dirty="0"/>
          </a:p>
          <a:p>
            <a:r>
              <a:rPr lang="en-US" dirty="0">
                <a:cs typeface="Calibri"/>
              </a:rPr>
              <a:t>Each </a:t>
            </a:r>
            <a:r>
              <a:rPr lang="en-US" dirty="0" err="1">
                <a:cs typeface="Calibri"/>
              </a:rPr>
              <a:t>vlan</a:t>
            </a:r>
            <a:r>
              <a:rPr lang="en-US" dirty="0">
                <a:cs typeface="Calibri"/>
              </a:rPr>
              <a:t> is a L2 EVPN in Each DC with the end device and the Edge Router in the VPN.</a:t>
            </a:r>
          </a:p>
          <a:p>
            <a:r>
              <a:rPr lang="en-US" dirty="0">
                <a:cs typeface="Calibri"/>
              </a:rPr>
              <a:t>The </a:t>
            </a:r>
            <a:r>
              <a:rPr lang="en-US" dirty="0">
                <a:solidFill>
                  <a:srgbClr val="FF0000"/>
                </a:solidFill>
                <a:cs typeface="Calibri"/>
              </a:rPr>
              <a:t>Edge Router is the default </a:t>
            </a:r>
            <a:r>
              <a:rPr lang="en-US" dirty="0" err="1">
                <a:solidFill>
                  <a:srgbClr val="FF0000"/>
                </a:solidFill>
                <a:cs typeface="Calibri"/>
              </a:rPr>
              <a:t>gw</a:t>
            </a:r>
            <a:r>
              <a:rPr lang="en-US" dirty="0">
                <a:solidFill>
                  <a:srgbClr val="FF0000"/>
                </a:solidFill>
                <a:cs typeface="Calibri"/>
              </a:rPr>
              <a:t> for end devices</a:t>
            </a:r>
            <a:r>
              <a:rPr lang="en-US" dirty="0">
                <a:cs typeface="Calibri"/>
              </a:rPr>
              <a:t> in each DC. (A switch is used for the end device to launch pings from)</a:t>
            </a:r>
          </a:p>
          <a:p>
            <a:r>
              <a:rPr lang="en-US" dirty="0">
                <a:cs typeface="Calibri"/>
              </a:rPr>
              <a:t>Example2 and example3 build on example 1</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Tree>
    <p:extLst>
      <p:ext uri="{BB962C8B-B14F-4D97-AF65-F5344CB8AC3E}">
        <p14:creationId xmlns:p14="http://schemas.microsoft.com/office/powerpoint/2010/main" val="33052147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4255-E6EE-E7A9-D005-768E8F11372E}"/>
              </a:ext>
            </a:extLst>
          </p:cNvPr>
          <p:cNvSpPr>
            <a:spLocks noGrp="1"/>
          </p:cNvSpPr>
          <p:nvPr>
            <p:ph type="title"/>
          </p:nvPr>
        </p:nvSpPr>
        <p:spPr/>
        <p:txBody>
          <a:bodyPr/>
          <a:lstStyle/>
          <a:p>
            <a:r>
              <a:rPr lang="en-US" dirty="0">
                <a:cs typeface="Calibri Light"/>
              </a:rPr>
              <a:t>Example4 Detail</a:t>
            </a:r>
          </a:p>
        </p:txBody>
      </p:sp>
      <p:pic>
        <p:nvPicPr>
          <p:cNvPr id="9" name="Picture 9" descr="Diagram, schematic&#10;&#10;Description automatically generated">
            <a:extLst>
              <a:ext uri="{FF2B5EF4-FFF2-40B4-BE49-F238E27FC236}">
                <a16:creationId xmlns:a16="http://schemas.microsoft.com/office/drawing/2014/main" id="{192EC959-748A-FDB6-27F9-9AE8FA2EA7BC}"/>
              </a:ext>
            </a:extLst>
          </p:cNvPr>
          <p:cNvPicPr>
            <a:picLocks noGrp="1" noChangeAspect="1"/>
          </p:cNvPicPr>
          <p:nvPr>
            <p:ph idx="1"/>
          </p:nvPr>
        </p:nvPicPr>
        <p:blipFill>
          <a:blip r:embed="rId2"/>
          <a:stretch>
            <a:fillRect/>
          </a:stretch>
        </p:blipFill>
        <p:spPr>
          <a:xfrm>
            <a:off x="1600322" y="1506312"/>
            <a:ext cx="8613984" cy="5193165"/>
          </a:xfrm>
        </p:spPr>
      </p:pic>
    </p:spTree>
    <p:extLst>
      <p:ext uri="{BB962C8B-B14F-4D97-AF65-F5344CB8AC3E}">
        <p14:creationId xmlns:p14="http://schemas.microsoft.com/office/powerpoint/2010/main" val="2288236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5A608-3221-E28D-16B5-B32E13B036F6}"/>
              </a:ext>
            </a:extLst>
          </p:cNvPr>
          <p:cNvSpPr>
            <a:spLocks noGrp="1"/>
          </p:cNvSpPr>
          <p:nvPr>
            <p:ph type="title"/>
          </p:nvPr>
        </p:nvSpPr>
        <p:spPr/>
        <p:txBody>
          <a:bodyPr/>
          <a:lstStyle/>
          <a:p>
            <a:r>
              <a:rPr lang="en-US" dirty="0">
                <a:cs typeface="Calibri Light"/>
              </a:rPr>
              <a:t>Launch the Advanced Routing ATD</a:t>
            </a:r>
            <a:endParaRPr lang="en-US" dirty="0"/>
          </a:p>
        </p:txBody>
      </p:sp>
      <p:pic>
        <p:nvPicPr>
          <p:cNvPr id="4" name="Picture 4" descr="Graphical user interface, application, table&#10;&#10;Description automatically generated">
            <a:extLst>
              <a:ext uri="{FF2B5EF4-FFF2-40B4-BE49-F238E27FC236}">
                <a16:creationId xmlns:a16="http://schemas.microsoft.com/office/drawing/2014/main" id="{980E27EE-92CE-E721-D1DA-F44540C9D8FB}"/>
              </a:ext>
            </a:extLst>
          </p:cNvPr>
          <p:cNvPicPr>
            <a:picLocks noGrp="1" noChangeAspect="1"/>
          </p:cNvPicPr>
          <p:nvPr>
            <p:ph idx="1"/>
          </p:nvPr>
        </p:nvPicPr>
        <p:blipFill>
          <a:blip r:embed="rId2"/>
          <a:stretch>
            <a:fillRect/>
          </a:stretch>
        </p:blipFill>
        <p:spPr>
          <a:xfrm>
            <a:off x="3255089" y="1825625"/>
            <a:ext cx="5681822" cy="4351338"/>
          </a:xfrm>
        </p:spPr>
      </p:pic>
      <p:sp>
        <p:nvSpPr>
          <p:cNvPr id="3" name="TextBox 2">
            <a:extLst>
              <a:ext uri="{FF2B5EF4-FFF2-40B4-BE49-F238E27FC236}">
                <a16:creationId xmlns:a16="http://schemas.microsoft.com/office/drawing/2014/main" id="{5D42BEDE-CBB1-E19D-F496-836F5AE41FD3}"/>
              </a:ext>
            </a:extLst>
          </p:cNvPr>
          <p:cNvSpPr txBox="1"/>
          <p:nvPr/>
        </p:nvSpPr>
        <p:spPr>
          <a:xfrm>
            <a:off x="837029" y="1331886"/>
            <a:ext cx="98200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https://testdrive.arista.com/</a:t>
            </a:r>
            <a:r>
              <a:rPr lang="en-US" dirty="0"/>
              <a:t> and launch the latest version of </a:t>
            </a:r>
            <a:r>
              <a:rPr lang="en-US" dirty="0" err="1"/>
              <a:t>CloudVision</a:t>
            </a:r>
            <a:endParaRPr lang="en-US" dirty="0"/>
          </a:p>
        </p:txBody>
      </p:sp>
    </p:spTree>
    <p:extLst>
      <p:ext uri="{BB962C8B-B14F-4D97-AF65-F5344CB8AC3E}">
        <p14:creationId xmlns:p14="http://schemas.microsoft.com/office/powerpoint/2010/main" val="34790244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Example4 Tags</a:t>
            </a:r>
            <a:endParaRPr lang="en-US" sz="5200" dirty="0"/>
          </a:p>
        </p:txBody>
      </p:sp>
      <p:sp>
        <p:nvSpPr>
          <p:cNvPr id="10" name="TextBox 9">
            <a:extLst>
              <a:ext uri="{FF2B5EF4-FFF2-40B4-BE49-F238E27FC236}">
                <a16:creationId xmlns:a16="http://schemas.microsoft.com/office/drawing/2014/main" id="{F2C1D766-5232-C365-F3DC-8178A218062D}"/>
              </a:ext>
            </a:extLst>
          </p:cNvPr>
          <p:cNvSpPr txBox="1"/>
          <p:nvPr/>
        </p:nvSpPr>
        <p:spPr>
          <a:xfrm>
            <a:off x="1001241" y="1748415"/>
            <a:ext cx="6271656" cy="4555093"/>
          </a:xfrm>
          <a:prstGeom prst="rect">
            <a:avLst/>
          </a:prstGeom>
          <a:noFill/>
        </p:spPr>
        <p:txBody>
          <a:bodyPr wrap="square">
            <a:spAutoFit/>
          </a:bodyPr>
          <a:lstStyle/>
          <a:p>
            <a:r>
              <a:rPr lang="en-US" sz="1000" dirty="0"/>
              <a:t>DC, DC-eos3-eos4-eos9, eos3</a:t>
            </a:r>
          </a:p>
          <a:p>
            <a:r>
              <a:rPr lang="en-US" sz="1000" dirty="0"/>
              <a:t>DC, DC-eos3-eos4-eos9, eos4</a:t>
            </a:r>
          </a:p>
          <a:p>
            <a:r>
              <a:rPr lang="en-US" sz="1000" dirty="0"/>
              <a:t>DC, DC-eos3-eos4-eos9, eos9</a:t>
            </a:r>
          </a:p>
          <a:p>
            <a:r>
              <a:rPr lang="en-US" sz="1000" dirty="0"/>
              <a:t>DC, DC-eos6-eos8-eos14, eos14</a:t>
            </a:r>
          </a:p>
          <a:p>
            <a:r>
              <a:rPr lang="en-US" sz="1000" dirty="0"/>
              <a:t>DC, DC-eos6-eos8-eos14, eos6</a:t>
            </a:r>
          </a:p>
          <a:p>
            <a:r>
              <a:rPr lang="en-US" sz="1000" dirty="0"/>
              <a:t>DC, DC-eos6-eos8-eos14, eos8</a:t>
            </a:r>
          </a:p>
          <a:p>
            <a:r>
              <a:rPr lang="en-US" sz="1000" dirty="0"/>
              <a:t>DC-Pod, 1, eos14</a:t>
            </a:r>
          </a:p>
          <a:p>
            <a:r>
              <a:rPr lang="en-US" sz="1000" dirty="0"/>
              <a:t>DC-Pod, 1, eos6</a:t>
            </a:r>
          </a:p>
          <a:p>
            <a:r>
              <a:rPr lang="en-US" sz="1000" dirty="0"/>
              <a:t>DC-Pod, 1, eos8</a:t>
            </a:r>
          </a:p>
          <a:p>
            <a:r>
              <a:rPr lang="en-US" sz="1000" dirty="0"/>
              <a:t>DC-Pod, 2, eos3</a:t>
            </a:r>
          </a:p>
          <a:p>
            <a:r>
              <a:rPr lang="en-US" sz="1000" dirty="0"/>
              <a:t>DC-Pod, 2, eos4</a:t>
            </a:r>
          </a:p>
          <a:p>
            <a:r>
              <a:rPr lang="en-US" sz="1000" dirty="0"/>
              <a:t>DC-Pod, 2, eos9</a:t>
            </a:r>
          </a:p>
          <a:p>
            <a:r>
              <a:rPr lang="en-US" sz="1000" dirty="0"/>
              <a:t>Edge-Router-Domain, 1, eos1</a:t>
            </a:r>
          </a:p>
          <a:p>
            <a:r>
              <a:rPr lang="en-US" sz="1000" dirty="0"/>
              <a:t>Edge-Router-Domain, 18, eos18</a:t>
            </a:r>
          </a:p>
          <a:p>
            <a:r>
              <a:rPr lang="en-US" sz="1000" dirty="0"/>
              <a:t>Edge-Router-Domain, 20, eos20</a:t>
            </a:r>
          </a:p>
          <a:p>
            <a:r>
              <a:rPr lang="en-US" sz="1000" dirty="0"/>
              <a:t>Edge-Router-Domain, 5, eos5</a:t>
            </a:r>
          </a:p>
          <a:p>
            <a:r>
              <a:rPr lang="en-US" sz="1000" dirty="0"/>
              <a:t>Leaf-Domain, 1, eos6</a:t>
            </a:r>
          </a:p>
          <a:p>
            <a:r>
              <a:rPr lang="en-US" sz="1000" dirty="0"/>
              <a:t>Leaf-Domain, 2, eos8</a:t>
            </a:r>
          </a:p>
          <a:p>
            <a:r>
              <a:rPr lang="en-US" sz="1000" dirty="0"/>
              <a:t>Leaf-Domain, 3, eos3</a:t>
            </a:r>
          </a:p>
          <a:p>
            <a:r>
              <a:rPr lang="en-US" sz="1000" dirty="0"/>
              <a:t>Leaf-Domain, 4, eos4</a:t>
            </a:r>
          </a:p>
          <a:p>
            <a:r>
              <a:rPr lang="en-US" sz="1000" dirty="0"/>
              <a:t>Leaf-Number, 1, eos4</a:t>
            </a:r>
          </a:p>
          <a:p>
            <a:r>
              <a:rPr lang="en-US" sz="1000" dirty="0"/>
              <a:t>Leaf-Number, 1, eos6</a:t>
            </a:r>
          </a:p>
          <a:p>
            <a:r>
              <a:rPr lang="en-US" sz="1000" dirty="0"/>
              <a:t>Leaf-Number, 2, eos3</a:t>
            </a:r>
          </a:p>
          <a:p>
            <a:r>
              <a:rPr lang="en-US" sz="1000" dirty="0"/>
              <a:t>Leaf-Number, 2, eos8</a:t>
            </a:r>
          </a:p>
          <a:p>
            <a:r>
              <a:rPr lang="en-US" sz="1000" dirty="0"/>
              <a:t>Network, DC-End-device-eos18, eos18</a:t>
            </a:r>
          </a:p>
          <a:p>
            <a:r>
              <a:rPr lang="en-US" sz="1000" dirty="0"/>
              <a:t>Network, DC-End-device-eos20, eos20</a:t>
            </a:r>
          </a:p>
          <a:p>
            <a:r>
              <a:rPr lang="en-US" sz="1000" dirty="0"/>
              <a:t>Network, Ex4-CoreNet-eos1-eos2-eos5, eos1</a:t>
            </a:r>
          </a:p>
          <a:p>
            <a:r>
              <a:rPr lang="en-US" sz="1000" dirty="0"/>
              <a:t>Network, Ex4-CoreNet-eos1-eos2-eos5, eos2</a:t>
            </a:r>
          </a:p>
          <a:p>
            <a:r>
              <a:rPr lang="en-US" sz="1000" dirty="0"/>
              <a:t>Network, Ex4-CoreNet-eos1-eos2-eos5, eos5</a:t>
            </a:r>
          </a:p>
        </p:txBody>
      </p:sp>
      <p:sp>
        <p:nvSpPr>
          <p:cNvPr id="13" name="TextBox 12">
            <a:extLst>
              <a:ext uri="{FF2B5EF4-FFF2-40B4-BE49-F238E27FC236}">
                <a16:creationId xmlns:a16="http://schemas.microsoft.com/office/drawing/2014/main" id="{50E94933-1EEE-78E4-832E-ABDF46D51E97}"/>
              </a:ext>
            </a:extLst>
          </p:cNvPr>
          <p:cNvSpPr txBox="1"/>
          <p:nvPr/>
        </p:nvSpPr>
        <p:spPr>
          <a:xfrm>
            <a:off x="5966691" y="1748415"/>
            <a:ext cx="6096000" cy="4708981"/>
          </a:xfrm>
          <a:prstGeom prst="rect">
            <a:avLst/>
          </a:prstGeom>
          <a:noFill/>
        </p:spPr>
        <p:txBody>
          <a:bodyPr wrap="square">
            <a:spAutoFit/>
          </a:bodyPr>
          <a:lstStyle/>
          <a:p>
            <a:r>
              <a:rPr lang="en-US" sz="1000" dirty="0"/>
              <a:t>Role, Core, eos2</a:t>
            </a:r>
          </a:p>
          <a:p>
            <a:r>
              <a:rPr lang="en-US" sz="1000" dirty="0"/>
              <a:t>Role, Edge-Router, eos1</a:t>
            </a:r>
          </a:p>
          <a:p>
            <a:r>
              <a:rPr lang="en-US" sz="1000" dirty="0"/>
              <a:t>Role, Edge-Router, eos5</a:t>
            </a:r>
          </a:p>
          <a:p>
            <a:r>
              <a:rPr lang="en-US" sz="1000" dirty="0"/>
              <a:t>Role, Leaf, eos3</a:t>
            </a:r>
          </a:p>
          <a:p>
            <a:r>
              <a:rPr lang="en-US" sz="1000" dirty="0"/>
              <a:t>Role, Leaf, eos4</a:t>
            </a:r>
          </a:p>
          <a:p>
            <a:r>
              <a:rPr lang="en-US" sz="1000" dirty="0"/>
              <a:t>Role, Leaf, eos6</a:t>
            </a:r>
          </a:p>
          <a:p>
            <a:r>
              <a:rPr lang="en-US" sz="1000" dirty="0"/>
              <a:t>Role, Leaf, eos8</a:t>
            </a:r>
          </a:p>
          <a:p>
            <a:r>
              <a:rPr lang="en-US" sz="1000" dirty="0"/>
              <a:t>Role, Spine, eos14</a:t>
            </a:r>
          </a:p>
          <a:p>
            <a:r>
              <a:rPr lang="en-US" sz="1000" dirty="0"/>
              <a:t>Role, Spine, eos9</a:t>
            </a:r>
          </a:p>
          <a:p>
            <a:r>
              <a:rPr lang="en-US" sz="1000" dirty="0"/>
              <a:t>Spine-Number, 1, eos14</a:t>
            </a:r>
          </a:p>
          <a:p>
            <a:r>
              <a:rPr lang="en-US" sz="1000" dirty="0"/>
              <a:t>Spine-Number, 1, eos9</a:t>
            </a:r>
          </a:p>
          <a:p>
            <a:r>
              <a:rPr lang="en-US" sz="1000" dirty="0" err="1"/>
              <a:t>router_bgp.as</a:t>
            </a:r>
            <a:r>
              <a:rPr lang="en-US" sz="1000" dirty="0"/>
              <a:t>, 65000, eos14</a:t>
            </a:r>
          </a:p>
          <a:p>
            <a:r>
              <a:rPr lang="en-US" sz="1000" dirty="0" err="1"/>
              <a:t>router_bgp.as</a:t>
            </a:r>
            <a:r>
              <a:rPr lang="en-US" sz="1000" dirty="0"/>
              <a:t>, 65001, eos6</a:t>
            </a:r>
          </a:p>
          <a:p>
            <a:r>
              <a:rPr lang="en-US" sz="1000" dirty="0" err="1"/>
              <a:t>router_bgp.as</a:t>
            </a:r>
            <a:r>
              <a:rPr lang="en-US" sz="1000" dirty="0"/>
              <a:t>, 65002, eos8</a:t>
            </a:r>
          </a:p>
          <a:p>
            <a:r>
              <a:rPr lang="en-US" sz="1000" dirty="0" err="1"/>
              <a:t>router_bgp.as</a:t>
            </a:r>
            <a:r>
              <a:rPr lang="en-US" sz="1000" dirty="0"/>
              <a:t>, 65010, eos9</a:t>
            </a:r>
          </a:p>
          <a:p>
            <a:r>
              <a:rPr lang="en-US" sz="1000" dirty="0" err="1"/>
              <a:t>router_bgp.as</a:t>
            </a:r>
            <a:r>
              <a:rPr lang="en-US" sz="1000" dirty="0"/>
              <a:t>, 65013, eos3</a:t>
            </a:r>
          </a:p>
          <a:p>
            <a:r>
              <a:rPr lang="en-US" sz="1000" dirty="0" err="1"/>
              <a:t>router_bgp.as</a:t>
            </a:r>
            <a:r>
              <a:rPr lang="en-US" sz="1000" dirty="0"/>
              <a:t>, 65014, eos4</a:t>
            </a:r>
          </a:p>
          <a:p>
            <a:r>
              <a:rPr lang="en-US" sz="1000" dirty="0" err="1"/>
              <a:t>router_bgp.as</a:t>
            </a:r>
            <a:r>
              <a:rPr lang="en-US" sz="1000" dirty="0"/>
              <a:t>, 7, eos1</a:t>
            </a:r>
          </a:p>
          <a:p>
            <a:r>
              <a:rPr lang="en-US" sz="1000" dirty="0" err="1"/>
              <a:t>router_bgp.as</a:t>
            </a:r>
            <a:r>
              <a:rPr lang="en-US" sz="1000" dirty="0"/>
              <a:t>, 7, eos2</a:t>
            </a:r>
          </a:p>
          <a:p>
            <a:r>
              <a:rPr lang="en-US" sz="1000" dirty="0" err="1"/>
              <a:t>router_bgp.as</a:t>
            </a:r>
            <a:r>
              <a:rPr lang="en-US" sz="1000" dirty="0"/>
              <a:t>, 7, eos5</a:t>
            </a:r>
          </a:p>
          <a:p>
            <a:r>
              <a:rPr lang="en-US" sz="1000" dirty="0" err="1"/>
              <a:t>router_bgp.router_id</a:t>
            </a:r>
            <a:r>
              <a:rPr lang="en-US" sz="1000" dirty="0"/>
              <a:t>, 1.1.1.1, eos1</a:t>
            </a:r>
          </a:p>
          <a:p>
            <a:r>
              <a:rPr lang="en-US" sz="1000" dirty="0" err="1"/>
              <a:t>router_bgp.router_id</a:t>
            </a:r>
            <a:r>
              <a:rPr lang="en-US" sz="1000" dirty="0"/>
              <a:t>, 172.16.0.1, eos14</a:t>
            </a:r>
          </a:p>
          <a:p>
            <a:r>
              <a:rPr lang="en-US" sz="1000" dirty="0" err="1"/>
              <a:t>router_bgp.router_id</a:t>
            </a:r>
            <a:r>
              <a:rPr lang="en-US" sz="1000" dirty="0"/>
              <a:t>, 172.16.0.1, eos9</a:t>
            </a:r>
          </a:p>
          <a:p>
            <a:r>
              <a:rPr lang="en-US" sz="1000" dirty="0" err="1"/>
              <a:t>router_bgp.router_id</a:t>
            </a:r>
            <a:r>
              <a:rPr lang="en-US" sz="1000" dirty="0"/>
              <a:t>, 172.16.0.2, eos4</a:t>
            </a:r>
          </a:p>
          <a:p>
            <a:r>
              <a:rPr lang="en-US" sz="1000" dirty="0" err="1"/>
              <a:t>router_bgp.router_id</a:t>
            </a:r>
            <a:r>
              <a:rPr lang="en-US" sz="1000" dirty="0"/>
              <a:t>, 172.16.0.2, eos6</a:t>
            </a:r>
          </a:p>
          <a:p>
            <a:r>
              <a:rPr lang="en-US" sz="1000" dirty="0" err="1"/>
              <a:t>router_bgp.router_id</a:t>
            </a:r>
            <a:r>
              <a:rPr lang="en-US" sz="1000" dirty="0"/>
              <a:t>, 172.16.0.3, eos3</a:t>
            </a:r>
          </a:p>
          <a:p>
            <a:r>
              <a:rPr lang="en-US" sz="1000" dirty="0" err="1"/>
              <a:t>router_bgp.router_id</a:t>
            </a:r>
            <a:r>
              <a:rPr lang="en-US" sz="1000" dirty="0"/>
              <a:t>, 172.16.0.3, eos8</a:t>
            </a:r>
          </a:p>
          <a:p>
            <a:r>
              <a:rPr lang="en-US" sz="1000" dirty="0" err="1"/>
              <a:t>router_bgp.router_id</a:t>
            </a:r>
            <a:r>
              <a:rPr lang="en-US" sz="1000" dirty="0"/>
              <a:t>, 2.2.2.2, eos2</a:t>
            </a:r>
          </a:p>
          <a:p>
            <a:r>
              <a:rPr lang="en-US" sz="1000" dirty="0" err="1"/>
              <a:t>router_bgp.router_id</a:t>
            </a:r>
            <a:r>
              <a:rPr lang="en-US" sz="1000" dirty="0"/>
              <a:t>, 5.5.5.5, eos5</a:t>
            </a:r>
          </a:p>
        </p:txBody>
      </p:sp>
    </p:spTree>
    <p:extLst>
      <p:ext uri="{BB962C8B-B14F-4D97-AF65-F5344CB8AC3E}">
        <p14:creationId xmlns:p14="http://schemas.microsoft.com/office/powerpoint/2010/main" val="35710800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Example4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pic>
        <p:nvPicPr>
          <p:cNvPr id="10" name="Picture 9">
            <a:extLst>
              <a:ext uri="{FF2B5EF4-FFF2-40B4-BE49-F238E27FC236}">
                <a16:creationId xmlns:a16="http://schemas.microsoft.com/office/drawing/2014/main" id="{72CFACC0-B1C1-23B9-5CE7-82CCD4E6B192}"/>
              </a:ext>
            </a:extLst>
          </p:cNvPr>
          <p:cNvPicPr>
            <a:picLocks noChangeAspect="1"/>
          </p:cNvPicPr>
          <p:nvPr/>
        </p:nvPicPr>
        <p:blipFill>
          <a:blip r:embed="rId2"/>
          <a:stretch>
            <a:fillRect/>
          </a:stretch>
        </p:blipFill>
        <p:spPr>
          <a:xfrm>
            <a:off x="389475" y="2059870"/>
            <a:ext cx="4117870" cy="1463922"/>
          </a:xfrm>
          <a:prstGeom prst="rect">
            <a:avLst/>
          </a:prstGeom>
        </p:spPr>
      </p:pic>
      <p:sp>
        <p:nvSpPr>
          <p:cNvPr id="11" name="TextBox 10">
            <a:extLst>
              <a:ext uri="{FF2B5EF4-FFF2-40B4-BE49-F238E27FC236}">
                <a16:creationId xmlns:a16="http://schemas.microsoft.com/office/drawing/2014/main" id="{787CDCE5-69C9-6671-3B8A-7E98DC42AD2D}"/>
              </a:ext>
            </a:extLst>
          </p:cNvPr>
          <p:cNvSpPr txBox="1"/>
          <p:nvPr/>
        </p:nvSpPr>
        <p:spPr>
          <a:xfrm>
            <a:off x="4878301" y="1450109"/>
            <a:ext cx="4202546" cy="523220"/>
          </a:xfrm>
          <a:prstGeom prst="rect">
            <a:avLst/>
          </a:prstGeom>
          <a:noFill/>
        </p:spPr>
        <p:txBody>
          <a:bodyPr wrap="square" rtlCol="0">
            <a:spAutoFit/>
          </a:bodyPr>
          <a:lstStyle/>
          <a:p>
            <a:r>
              <a:rPr lang="en-US" sz="2800" dirty="0"/>
              <a:t>L3LS Studio</a:t>
            </a:r>
          </a:p>
        </p:txBody>
      </p:sp>
      <p:pic>
        <p:nvPicPr>
          <p:cNvPr id="12" name="Picture 11">
            <a:extLst>
              <a:ext uri="{FF2B5EF4-FFF2-40B4-BE49-F238E27FC236}">
                <a16:creationId xmlns:a16="http://schemas.microsoft.com/office/drawing/2014/main" id="{A20856A9-A8EF-CC24-5DE5-7BA29C452308}"/>
              </a:ext>
            </a:extLst>
          </p:cNvPr>
          <p:cNvPicPr>
            <a:picLocks noChangeAspect="1"/>
          </p:cNvPicPr>
          <p:nvPr/>
        </p:nvPicPr>
        <p:blipFill>
          <a:blip r:embed="rId3"/>
          <a:stretch>
            <a:fillRect/>
          </a:stretch>
        </p:blipFill>
        <p:spPr>
          <a:xfrm>
            <a:off x="4878301" y="1874352"/>
            <a:ext cx="5727123" cy="1554648"/>
          </a:xfrm>
          <a:prstGeom prst="rect">
            <a:avLst/>
          </a:prstGeom>
        </p:spPr>
      </p:pic>
      <p:pic>
        <p:nvPicPr>
          <p:cNvPr id="13" name="Picture 12">
            <a:extLst>
              <a:ext uri="{FF2B5EF4-FFF2-40B4-BE49-F238E27FC236}">
                <a16:creationId xmlns:a16="http://schemas.microsoft.com/office/drawing/2014/main" id="{2F6A089C-3A92-78DD-26E6-9B18D5106B47}"/>
              </a:ext>
            </a:extLst>
          </p:cNvPr>
          <p:cNvPicPr>
            <a:picLocks noChangeAspect="1"/>
          </p:cNvPicPr>
          <p:nvPr/>
        </p:nvPicPr>
        <p:blipFill>
          <a:blip r:embed="rId4"/>
          <a:stretch>
            <a:fillRect/>
          </a:stretch>
        </p:blipFill>
        <p:spPr>
          <a:xfrm>
            <a:off x="471054" y="4884672"/>
            <a:ext cx="5392900" cy="1463922"/>
          </a:xfrm>
          <a:prstGeom prst="rect">
            <a:avLst/>
          </a:prstGeom>
        </p:spPr>
      </p:pic>
      <p:sp>
        <p:nvSpPr>
          <p:cNvPr id="14" name="TextBox 13">
            <a:extLst>
              <a:ext uri="{FF2B5EF4-FFF2-40B4-BE49-F238E27FC236}">
                <a16:creationId xmlns:a16="http://schemas.microsoft.com/office/drawing/2014/main" id="{2AC5BCEA-F0B5-CA59-6605-2FD1A4F34079}"/>
              </a:ext>
            </a:extLst>
          </p:cNvPr>
          <p:cNvSpPr txBox="1"/>
          <p:nvPr/>
        </p:nvSpPr>
        <p:spPr>
          <a:xfrm>
            <a:off x="471054" y="4190590"/>
            <a:ext cx="4202546" cy="523220"/>
          </a:xfrm>
          <a:prstGeom prst="rect">
            <a:avLst/>
          </a:prstGeom>
          <a:noFill/>
        </p:spPr>
        <p:txBody>
          <a:bodyPr wrap="square" rtlCol="0">
            <a:spAutoFit/>
          </a:bodyPr>
          <a:lstStyle/>
          <a:p>
            <a:r>
              <a:rPr lang="en-US" sz="2800" dirty="0"/>
              <a:t>EVPN Studio</a:t>
            </a:r>
          </a:p>
        </p:txBody>
      </p:sp>
      <p:pic>
        <p:nvPicPr>
          <p:cNvPr id="15" name="Picture 14">
            <a:extLst>
              <a:ext uri="{FF2B5EF4-FFF2-40B4-BE49-F238E27FC236}">
                <a16:creationId xmlns:a16="http://schemas.microsoft.com/office/drawing/2014/main" id="{92161380-91C3-A495-1B8E-3F77B3EEFE1F}"/>
              </a:ext>
            </a:extLst>
          </p:cNvPr>
          <p:cNvPicPr>
            <a:picLocks noChangeAspect="1"/>
          </p:cNvPicPr>
          <p:nvPr/>
        </p:nvPicPr>
        <p:blipFill>
          <a:blip r:embed="rId5"/>
          <a:stretch>
            <a:fillRect/>
          </a:stretch>
        </p:blipFill>
        <p:spPr>
          <a:xfrm>
            <a:off x="5863954" y="5016118"/>
            <a:ext cx="5610496" cy="1503338"/>
          </a:xfrm>
          <a:prstGeom prst="rect">
            <a:avLst/>
          </a:prstGeom>
        </p:spPr>
      </p:pic>
      <p:sp>
        <p:nvSpPr>
          <p:cNvPr id="16" name="TextBox 15">
            <a:extLst>
              <a:ext uri="{FF2B5EF4-FFF2-40B4-BE49-F238E27FC236}">
                <a16:creationId xmlns:a16="http://schemas.microsoft.com/office/drawing/2014/main" id="{FF31B5D5-D516-D8E1-63E8-74CB0CD8E68D}"/>
              </a:ext>
            </a:extLst>
          </p:cNvPr>
          <p:cNvSpPr txBox="1"/>
          <p:nvPr/>
        </p:nvSpPr>
        <p:spPr>
          <a:xfrm>
            <a:off x="5776868" y="4190590"/>
            <a:ext cx="4202546" cy="523220"/>
          </a:xfrm>
          <a:prstGeom prst="rect">
            <a:avLst/>
          </a:prstGeom>
          <a:noFill/>
        </p:spPr>
        <p:txBody>
          <a:bodyPr wrap="square" rtlCol="0">
            <a:spAutoFit/>
          </a:bodyPr>
          <a:lstStyle/>
          <a:p>
            <a:r>
              <a:rPr lang="en-US" sz="2800" dirty="0"/>
              <a:t>Interfaces Studio</a:t>
            </a:r>
          </a:p>
        </p:txBody>
      </p:sp>
    </p:spTree>
    <p:extLst>
      <p:ext uri="{BB962C8B-B14F-4D97-AF65-F5344CB8AC3E}">
        <p14:creationId xmlns:p14="http://schemas.microsoft.com/office/powerpoint/2010/main" val="17851281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Example4 Interface Studio Ports</a:t>
            </a:r>
            <a:endParaRPr lang="en-US" dirty="0"/>
          </a:p>
        </p:txBody>
      </p:sp>
      <p:pic>
        <p:nvPicPr>
          <p:cNvPr id="15" name="Picture 14">
            <a:extLst>
              <a:ext uri="{FF2B5EF4-FFF2-40B4-BE49-F238E27FC236}">
                <a16:creationId xmlns:a16="http://schemas.microsoft.com/office/drawing/2014/main" id="{92161380-91C3-A495-1B8E-3F77B3EEFE1F}"/>
              </a:ext>
            </a:extLst>
          </p:cNvPr>
          <p:cNvPicPr>
            <a:picLocks noChangeAspect="1"/>
          </p:cNvPicPr>
          <p:nvPr/>
        </p:nvPicPr>
        <p:blipFill>
          <a:blip r:embed="rId2"/>
          <a:stretch>
            <a:fillRect/>
          </a:stretch>
        </p:blipFill>
        <p:spPr>
          <a:xfrm>
            <a:off x="4513619" y="2081139"/>
            <a:ext cx="5610496" cy="1503338"/>
          </a:xfrm>
          <a:prstGeom prst="rect">
            <a:avLst/>
          </a:prstGeom>
        </p:spPr>
      </p:pic>
      <p:sp>
        <p:nvSpPr>
          <p:cNvPr id="16" name="TextBox 15">
            <a:extLst>
              <a:ext uri="{FF2B5EF4-FFF2-40B4-BE49-F238E27FC236}">
                <a16:creationId xmlns:a16="http://schemas.microsoft.com/office/drawing/2014/main" id="{FF31B5D5-D516-D8E1-63E8-74CB0CD8E68D}"/>
              </a:ext>
            </a:extLst>
          </p:cNvPr>
          <p:cNvSpPr txBox="1"/>
          <p:nvPr/>
        </p:nvSpPr>
        <p:spPr>
          <a:xfrm>
            <a:off x="1162338" y="1819529"/>
            <a:ext cx="4202546" cy="523220"/>
          </a:xfrm>
          <a:prstGeom prst="rect">
            <a:avLst/>
          </a:prstGeom>
          <a:noFill/>
        </p:spPr>
        <p:txBody>
          <a:bodyPr wrap="square" rtlCol="0">
            <a:spAutoFit/>
          </a:bodyPr>
          <a:lstStyle/>
          <a:p>
            <a:r>
              <a:rPr lang="en-US" sz="2800" dirty="0"/>
              <a:t>Interfaces Studio</a:t>
            </a:r>
          </a:p>
        </p:txBody>
      </p:sp>
      <p:sp>
        <p:nvSpPr>
          <p:cNvPr id="17" name="TextBox 16">
            <a:extLst>
              <a:ext uri="{FF2B5EF4-FFF2-40B4-BE49-F238E27FC236}">
                <a16:creationId xmlns:a16="http://schemas.microsoft.com/office/drawing/2014/main" id="{69CD54DF-6B67-4269-A645-91CB8516B00F}"/>
              </a:ext>
            </a:extLst>
          </p:cNvPr>
          <p:cNvSpPr txBox="1"/>
          <p:nvPr/>
        </p:nvSpPr>
        <p:spPr>
          <a:xfrm>
            <a:off x="2412346" y="4253642"/>
            <a:ext cx="1021970" cy="307777"/>
          </a:xfrm>
          <a:prstGeom prst="rect">
            <a:avLst/>
          </a:prstGeom>
          <a:noFill/>
        </p:spPr>
        <p:txBody>
          <a:bodyPr wrap="square" rtlCol="0">
            <a:spAutoFit/>
          </a:bodyPr>
          <a:lstStyle/>
          <a:p>
            <a:r>
              <a:rPr lang="en-US" sz="1400" dirty="0"/>
              <a:t>Ethernet 6 </a:t>
            </a:r>
          </a:p>
        </p:txBody>
      </p:sp>
      <p:sp>
        <p:nvSpPr>
          <p:cNvPr id="18" name="TextBox 17">
            <a:extLst>
              <a:ext uri="{FF2B5EF4-FFF2-40B4-BE49-F238E27FC236}">
                <a16:creationId xmlns:a16="http://schemas.microsoft.com/office/drawing/2014/main" id="{0F956757-D97A-34B2-8DC9-9F48204FB470}"/>
              </a:ext>
            </a:extLst>
          </p:cNvPr>
          <p:cNvSpPr txBox="1"/>
          <p:nvPr/>
        </p:nvSpPr>
        <p:spPr>
          <a:xfrm>
            <a:off x="4376729" y="4277014"/>
            <a:ext cx="1021970" cy="307777"/>
          </a:xfrm>
          <a:prstGeom prst="rect">
            <a:avLst/>
          </a:prstGeom>
          <a:noFill/>
        </p:spPr>
        <p:txBody>
          <a:bodyPr wrap="square" rtlCol="0">
            <a:spAutoFit/>
          </a:bodyPr>
          <a:lstStyle/>
          <a:p>
            <a:r>
              <a:rPr lang="en-US" sz="1400" dirty="0"/>
              <a:t>Ethernet 3 </a:t>
            </a:r>
          </a:p>
        </p:txBody>
      </p:sp>
      <p:sp>
        <p:nvSpPr>
          <p:cNvPr id="19" name="TextBox 18">
            <a:extLst>
              <a:ext uri="{FF2B5EF4-FFF2-40B4-BE49-F238E27FC236}">
                <a16:creationId xmlns:a16="http://schemas.microsoft.com/office/drawing/2014/main" id="{A9CA81D7-376D-3547-077A-48F500EAFB0A}"/>
              </a:ext>
            </a:extLst>
          </p:cNvPr>
          <p:cNvSpPr txBox="1"/>
          <p:nvPr/>
        </p:nvSpPr>
        <p:spPr>
          <a:xfrm>
            <a:off x="6096000" y="4404552"/>
            <a:ext cx="1021970" cy="307777"/>
          </a:xfrm>
          <a:prstGeom prst="rect">
            <a:avLst/>
          </a:prstGeom>
          <a:noFill/>
        </p:spPr>
        <p:txBody>
          <a:bodyPr wrap="square" rtlCol="0">
            <a:spAutoFit/>
          </a:bodyPr>
          <a:lstStyle/>
          <a:p>
            <a:r>
              <a:rPr lang="en-US" sz="1400" dirty="0"/>
              <a:t>Ethernet 4 </a:t>
            </a:r>
          </a:p>
        </p:txBody>
      </p:sp>
      <p:sp>
        <p:nvSpPr>
          <p:cNvPr id="20" name="TextBox 19">
            <a:extLst>
              <a:ext uri="{FF2B5EF4-FFF2-40B4-BE49-F238E27FC236}">
                <a16:creationId xmlns:a16="http://schemas.microsoft.com/office/drawing/2014/main" id="{60018776-BDFB-BD7D-EDC8-B448A1D08F4F}"/>
              </a:ext>
            </a:extLst>
          </p:cNvPr>
          <p:cNvSpPr txBox="1"/>
          <p:nvPr/>
        </p:nvSpPr>
        <p:spPr>
          <a:xfrm>
            <a:off x="7728627" y="4404553"/>
            <a:ext cx="1021970" cy="307777"/>
          </a:xfrm>
          <a:prstGeom prst="rect">
            <a:avLst/>
          </a:prstGeom>
          <a:noFill/>
        </p:spPr>
        <p:txBody>
          <a:bodyPr wrap="square" rtlCol="0">
            <a:spAutoFit/>
          </a:bodyPr>
          <a:lstStyle/>
          <a:p>
            <a:r>
              <a:rPr lang="en-US" sz="1400" dirty="0"/>
              <a:t>Ethernet 5 </a:t>
            </a:r>
          </a:p>
        </p:txBody>
      </p:sp>
      <p:cxnSp>
        <p:nvCxnSpPr>
          <p:cNvPr id="4" name="Straight Connector 3">
            <a:extLst>
              <a:ext uri="{FF2B5EF4-FFF2-40B4-BE49-F238E27FC236}">
                <a16:creationId xmlns:a16="http://schemas.microsoft.com/office/drawing/2014/main" id="{7CFDE8AA-653A-6CF4-7E3C-C2090BAD7B8D}"/>
              </a:ext>
            </a:extLst>
          </p:cNvPr>
          <p:cNvCxnSpPr/>
          <p:nvPr/>
        </p:nvCxnSpPr>
        <p:spPr>
          <a:xfrm flipV="1">
            <a:off x="3147237" y="3429000"/>
            <a:ext cx="2217647" cy="6113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63A77F6-0685-BD96-26C9-B1DE6EBD9CB9}"/>
              </a:ext>
            </a:extLst>
          </p:cNvPr>
          <p:cNvCxnSpPr>
            <a:cxnSpLocks/>
          </p:cNvCxnSpPr>
          <p:nvPr/>
        </p:nvCxnSpPr>
        <p:spPr>
          <a:xfrm flipV="1">
            <a:off x="4900323" y="3385426"/>
            <a:ext cx="1195677" cy="8104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15AEE66-A6F2-AC56-FAD6-D8534BC6A93F}"/>
              </a:ext>
            </a:extLst>
          </p:cNvPr>
          <p:cNvCxnSpPr>
            <a:cxnSpLocks/>
          </p:cNvCxnSpPr>
          <p:nvPr/>
        </p:nvCxnSpPr>
        <p:spPr>
          <a:xfrm flipV="1">
            <a:off x="6653409" y="3429000"/>
            <a:ext cx="0" cy="8559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8AA653-3D53-2224-8D9A-93D94DA5EC66}"/>
              </a:ext>
            </a:extLst>
          </p:cNvPr>
          <p:cNvCxnSpPr>
            <a:cxnSpLocks/>
          </p:cNvCxnSpPr>
          <p:nvPr/>
        </p:nvCxnSpPr>
        <p:spPr>
          <a:xfrm flipH="1" flipV="1">
            <a:off x="7117970" y="3429000"/>
            <a:ext cx="1027541" cy="855931"/>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1561AD6-58A1-2DC8-8BCA-4A68E5151B7A}"/>
              </a:ext>
            </a:extLst>
          </p:cNvPr>
          <p:cNvSpPr txBox="1"/>
          <p:nvPr/>
        </p:nvSpPr>
        <p:spPr>
          <a:xfrm>
            <a:off x="2154787" y="5270173"/>
            <a:ext cx="7882348" cy="523220"/>
          </a:xfrm>
          <a:prstGeom prst="rect">
            <a:avLst/>
          </a:prstGeom>
          <a:noFill/>
        </p:spPr>
        <p:txBody>
          <a:bodyPr wrap="square" rtlCol="0">
            <a:spAutoFit/>
          </a:bodyPr>
          <a:lstStyle/>
          <a:p>
            <a:r>
              <a:rPr lang="en-US" sz="2800" dirty="0">
                <a:solidFill>
                  <a:srgbClr val="FF0000"/>
                </a:solidFill>
              </a:rPr>
              <a:t>Apply “Trunk” profile to these ports. See slide 15</a:t>
            </a:r>
          </a:p>
        </p:txBody>
      </p:sp>
    </p:spTree>
    <p:extLst>
      <p:ext uri="{BB962C8B-B14F-4D97-AF65-F5344CB8AC3E}">
        <p14:creationId xmlns:p14="http://schemas.microsoft.com/office/powerpoint/2010/main" val="27060356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A7AA6-51E4-18CA-149D-80B3098B9BBF}"/>
              </a:ext>
            </a:extLst>
          </p:cNvPr>
          <p:cNvSpPr>
            <a:spLocks noGrp="1"/>
          </p:cNvSpPr>
          <p:nvPr>
            <p:ph type="title"/>
          </p:nvPr>
        </p:nvSpPr>
        <p:spPr/>
        <p:txBody>
          <a:bodyPr/>
          <a:lstStyle/>
          <a:p>
            <a:r>
              <a:rPr lang="en-US" dirty="0">
                <a:cs typeface="Calibri Light"/>
              </a:rPr>
              <a:t>Example4 Traffic Test</a:t>
            </a:r>
          </a:p>
        </p:txBody>
      </p:sp>
      <p:sp>
        <p:nvSpPr>
          <p:cNvPr id="3" name="Content Placeholder 2">
            <a:extLst>
              <a:ext uri="{FF2B5EF4-FFF2-40B4-BE49-F238E27FC236}">
                <a16:creationId xmlns:a16="http://schemas.microsoft.com/office/drawing/2014/main" id="{A01C5E4A-984D-5CE5-9119-2552A2C5656F}"/>
              </a:ext>
            </a:extLst>
          </p:cNvPr>
          <p:cNvSpPr>
            <a:spLocks noGrp="1"/>
          </p:cNvSpPr>
          <p:nvPr>
            <p:ph idx="1"/>
          </p:nvPr>
        </p:nvSpPr>
        <p:spPr/>
        <p:txBody>
          <a:bodyPr vert="horz" lIns="91440" tIns="45720" rIns="91440" bIns="45720" rtlCol="0" anchor="t">
            <a:normAutofit/>
          </a:bodyPr>
          <a:lstStyle/>
          <a:p>
            <a:r>
              <a:rPr lang="en-US" dirty="0">
                <a:cs typeface="Calibri"/>
              </a:rPr>
              <a:t>From eos18 ping to eos20 14.14.14.2</a:t>
            </a:r>
            <a:endParaRPr lang="en-US" dirty="0"/>
          </a:p>
        </p:txBody>
      </p:sp>
    </p:spTree>
    <p:extLst>
      <p:ext uri="{BB962C8B-B14F-4D97-AF65-F5344CB8AC3E}">
        <p14:creationId xmlns:p14="http://schemas.microsoft.com/office/powerpoint/2010/main" val="13062191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8251372" cy="1325563"/>
          </a:xfrm>
        </p:spPr>
        <p:txBody>
          <a:bodyPr>
            <a:normAutofit/>
          </a:bodyPr>
          <a:lstStyle/>
          <a:p>
            <a:r>
              <a:rPr lang="en-US" dirty="0">
                <a:cs typeface="Calibri Light"/>
              </a:rPr>
              <a:t>Example5 BGP DC Interconnect</a:t>
            </a:r>
            <a:endParaRPr lang="en-US" sz="2000" dirty="0"/>
          </a:p>
        </p:txBody>
      </p:sp>
      <p:pic>
        <p:nvPicPr>
          <p:cNvPr id="6" name="Picture 6" descr="Diagram&#10;&#10;Description automatically generated">
            <a:extLst>
              <a:ext uri="{FF2B5EF4-FFF2-40B4-BE49-F238E27FC236}">
                <a16:creationId xmlns:a16="http://schemas.microsoft.com/office/drawing/2014/main" id="{50FEE656-E350-0164-840B-89684FEADBBD}"/>
              </a:ext>
            </a:extLst>
          </p:cNvPr>
          <p:cNvPicPr>
            <a:picLocks noChangeAspect="1"/>
          </p:cNvPicPr>
          <p:nvPr/>
        </p:nvPicPr>
        <p:blipFill>
          <a:blip r:embed="rId2"/>
          <a:stretch>
            <a:fillRect/>
          </a:stretch>
        </p:blipFill>
        <p:spPr>
          <a:xfrm>
            <a:off x="1444172" y="1691231"/>
            <a:ext cx="9173028" cy="5260795"/>
          </a:xfrm>
          <a:prstGeom prst="rect">
            <a:avLst/>
          </a:prstGeom>
        </p:spPr>
      </p:pic>
    </p:spTree>
    <p:extLst>
      <p:ext uri="{BB962C8B-B14F-4D97-AF65-F5344CB8AC3E}">
        <p14:creationId xmlns:p14="http://schemas.microsoft.com/office/powerpoint/2010/main" val="33338242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Example5 BGP DC Interconnect</a:t>
            </a:r>
            <a:br>
              <a:rPr lang="en-US" dirty="0">
                <a:cs typeface="Calibri Light"/>
              </a:rPr>
            </a:br>
            <a:r>
              <a:rPr lang="en-US" sz="2800" dirty="0">
                <a:cs typeface="Calibri Light"/>
              </a:rPr>
              <a:t>DCs route to each other in this example</a:t>
            </a:r>
            <a:endParaRPr lang="en-US" sz="2800" dirty="0"/>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fontScale="92500" lnSpcReduction="10000"/>
          </a:bodyPr>
          <a:lstStyle/>
          <a:p>
            <a:r>
              <a:rPr lang="en-US" dirty="0">
                <a:cs typeface="Calibri"/>
              </a:rPr>
              <a:t>In this example the Enterprise Routing Studio, consisting of a Core Router and 2 Edge Routers, connects 2 DC together</a:t>
            </a:r>
            <a:endParaRPr lang="en-US" dirty="0">
              <a:ea typeface="Calibri"/>
              <a:cs typeface="Calibri"/>
            </a:endParaRPr>
          </a:p>
          <a:p>
            <a:r>
              <a:rPr lang="en-US" dirty="0">
                <a:cs typeface="Calibri"/>
              </a:rPr>
              <a:t>The DC border </a:t>
            </a:r>
            <a:r>
              <a:rPr lang="en-US" dirty="0" err="1">
                <a:cs typeface="Calibri"/>
              </a:rPr>
              <a:t>leafs</a:t>
            </a:r>
            <a:r>
              <a:rPr lang="en-US" dirty="0">
                <a:cs typeface="Calibri"/>
              </a:rPr>
              <a:t> have a trunk port to Edge Router and another leaf has a trunk to the end device</a:t>
            </a:r>
          </a:p>
          <a:p>
            <a:r>
              <a:rPr lang="en-US" dirty="0">
                <a:cs typeface="Calibri"/>
              </a:rPr>
              <a:t>A </a:t>
            </a:r>
            <a:r>
              <a:rPr lang="en-US" dirty="0" err="1">
                <a:cs typeface="Calibri"/>
              </a:rPr>
              <a:t>vlan</a:t>
            </a:r>
            <a:r>
              <a:rPr lang="en-US" dirty="0">
                <a:cs typeface="Calibri"/>
              </a:rPr>
              <a:t> in 1 DC containing the end device is routed to a different </a:t>
            </a:r>
            <a:r>
              <a:rPr lang="en-US" dirty="0" err="1">
                <a:cs typeface="Calibri"/>
              </a:rPr>
              <a:t>vlan</a:t>
            </a:r>
            <a:r>
              <a:rPr lang="en-US" dirty="0">
                <a:cs typeface="Calibri"/>
              </a:rPr>
              <a:t> in another DC</a:t>
            </a:r>
            <a:endParaRPr lang="en-US" dirty="0"/>
          </a:p>
          <a:p>
            <a:r>
              <a:rPr lang="en-US" dirty="0">
                <a:cs typeface="Calibri"/>
              </a:rPr>
              <a:t>Each </a:t>
            </a:r>
            <a:r>
              <a:rPr lang="en-US" dirty="0" err="1">
                <a:cs typeface="Calibri"/>
              </a:rPr>
              <a:t>vlan</a:t>
            </a:r>
            <a:r>
              <a:rPr lang="en-US" dirty="0">
                <a:cs typeface="Calibri"/>
              </a:rPr>
              <a:t> is a L3 EVPN in Each DC with the end device and the Edge Router in the VPN.</a:t>
            </a:r>
          </a:p>
          <a:p>
            <a:r>
              <a:rPr lang="en-US" dirty="0">
                <a:cs typeface="Calibri"/>
              </a:rPr>
              <a:t>The Edge Router is the default </a:t>
            </a:r>
            <a:r>
              <a:rPr lang="en-US" dirty="0" err="1">
                <a:cs typeface="Calibri"/>
              </a:rPr>
              <a:t>gw</a:t>
            </a:r>
            <a:r>
              <a:rPr lang="en-US" dirty="0">
                <a:cs typeface="Calibri"/>
              </a:rPr>
              <a:t> for end devices in each DC. (A switch is used for the end device to ping from)</a:t>
            </a:r>
          </a:p>
          <a:p>
            <a:r>
              <a:rPr lang="en-US" dirty="0">
                <a:ea typeface="Calibri"/>
                <a:cs typeface="Calibri"/>
              </a:rPr>
              <a:t>Ping from eos18 13.13.13.2/24 to </a:t>
            </a:r>
            <a:r>
              <a:rPr lang="en-US" dirty="0" err="1">
                <a:ea typeface="Calibri"/>
                <a:cs typeface="Calibri"/>
              </a:rPr>
              <a:t>eos</a:t>
            </a:r>
            <a:r>
              <a:rPr lang="en-US" dirty="0">
                <a:ea typeface="Calibri"/>
                <a:cs typeface="Calibri"/>
              </a:rPr>
              <a:t> 20 14.14.14.2/24</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p:txBody>
      </p:sp>
    </p:spTree>
    <p:extLst>
      <p:ext uri="{BB962C8B-B14F-4D97-AF65-F5344CB8AC3E}">
        <p14:creationId xmlns:p14="http://schemas.microsoft.com/office/powerpoint/2010/main" val="32588538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4255-E6EE-E7A9-D005-768E8F11372E}"/>
              </a:ext>
            </a:extLst>
          </p:cNvPr>
          <p:cNvSpPr>
            <a:spLocks noGrp="1"/>
          </p:cNvSpPr>
          <p:nvPr>
            <p:ph type="title"/>
          </p:nvPr>
        </p:nvSpPr>
        <p:spPr>
          <a:xfrm>
            <a:off x="307369" y="138237"/>
            <a:ext cx="10515600" cy="1325563"/>
          </a:xfrm>
        </p:spPr>
        <p:txBody>
          <a:bodyPr/>
          <a:lstStyle/>
          <a:p>
            <a:r>
              <a:rPr lang="en-US" dirty="0">
                <a:cs typeface="Calibri Light"/>
              </a:rPr>
              <a:t>Example5 Detail</a:t>
            </a:r>
          </a:p>
        </p:txBody>
      </p:sp>
      <p:pic>
        <p:nvPicPr>
          <p:cNvPr id="5" name="Picture 4">
            <a:extLst>
              <a:ext uri="{FF2B5EF4-FFF2-40B4-BE49-F238E27FC236}">
                <a16:creationId xmlns:a16="http://schemas.microsoft.com/office/drawing/2014/main" id="{E4F8F446-FB22-644C-E2CC-7E76C40749DF}"/>
              </a:ext>
            </a:extLst>
          </p:cNvPr>
          <p:cNvPicPr>
            <a:picLocks noChangeAspect="1"/>
          </p:cNvPicPr>
          <p:nvPr/>
        </p:nvPicPr>
        <p:blipFill>
          <a:blip r:embed="rId2"/>
          <a:stretch>
            <a:fillRect/>
          </a:stretch>
        </p:blipFill>
        <p:spPr>
          <a:xfrm>
            <a:off x="1369030" y="1039001"/>
            <a:ext cx="10822969" cy="5472191"/>
          </a:xfrm>
          <a:prstGeom prst="rect">
            <a:avLst/>
          </a:prstGeom>
        </p:spPr>
      </p:pic>
    </p:spTree>
    <p:extLst>
      <p:ext uri="{BB962C8B-B14F-4D97-AF65-F5344CB8AC3E}">
        <p14:creationId xmlns:p14="http://schemas.microsoft.com/office/powerpoint/2010/main" val="19637045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36133" y="-76578"/>
            <a:ext cx="10515600" cy="1133693"/>
          </a:xfrm>
        </p:spPr>
        <p:txBody>
          <a:bodyPr>
            <a:normAutofit/>
          </a:bodyPr>
          <a:lstStyle/>
          <a:p>
            <a:r>
              <a:rPr lang="en-US" sz="5200" dirty="0">
                <a:cs typeface="Calibri Light"/>
              </a:rPr>
              <a:t>Example5 Tags</a:t>
            </a:r>
            <a:endParaRPr lang="en-US" sz="5200" dirty="0"/>
          </a:p>
        </p:txBody>
      </p:sp>
      <p:sp>
        <p:nvSpPr>
          <p:cNvPr id="9" name="TextBox 8">
            <a:extLst>
              <a:ext uri="{FF2B5EF4-FFF2-40B4-BE49-F238E27FC236}">
                <a16:creationId xmlns:a16="http://schemas.microsoft.com/office/drawing/2014/main" id="{8D344861-B105-3538-DBAB-684913E4ECEE}"/>
              </a:ext>
            </a:extLst>
          </p:cNvPr>
          <p:cNvSpPr txBox="1"/>
          <p:nvPr/>
        </p:nvSpPr>
        <p:spPr>
          <a:xfrm>
            <a:off x="1195903" y="923904"/>
            <a:ext cx="6183084" cy="5170646"/>
          </a:xfrm>
          <a:prstGeom prst="rect">
            <a:avLst/>
          </a:prstGeom>
          <a:noFill/>
        </p:spPr>
        <p:txBody>
          <a:bodyPr wrap="square">
            <a:spAutoFit/>
          </a:bodyPr>
          <a:lstStyle/>
          <a:p>
            <a:r>
              <a:rPr lang="en-US" sz="1000" dirty="0"/>
              <a:t>DC, DC-eos3-eos4-eos9, eos3</a:t>
            </a:r>
          </a:p>
          <a:p>
            <a:r>
              <a:rPr lang="en-US" sz="1000" dirty="0"/>
              <a:t>DC, DC-eos3-eos4-eos9, eos4</a:t>
            </a:r>
          </a:p>
          <a:p>
            <a:r>
              <a:rPr lang="en-US" sz="1000" dirty="0"/>
              <a:t>DC, DC-eos3-eos4-eos9, eos9</a:t>
            </a:r>
          </a:p>
          <a:p>
            <a:r>
              <a:rPr lang="en-US" sz="1000" dirty="0"/>
              <a:t>DC, DC-eos6-eos8-eos14, eos14</a:t>
            </a:r>
          </a:p>
          <a:p>
            <a:r>
              <a:rPr lang="en-US" sz="1000" dirty="0"/>
              <a:t>DC, DC-eos6-eos8-eos14, eos6</a:t>
            </a:r>
          </a:p>
          <a:p>
            <a:r>
              <a:rPr lang="en-US" sz="1000" dirty="0"/>
              <a:t>DC, DC-eos6-eos8-eos14, eos8</a:t>
            </a:r>
          </a:p>
          <a:p>
            <a:r>
              <a:rPr lang="en-US" sz="1000" dirty="0"/>
              <a:t>DC-Pod, 1, eos14</a:t>
            </a:r>
          </a:p>
          <a:p>
            <a:r>
              <a:rPr lang="en-US" sz="1000" dirty="0"/>
              <a:t>DC-Pod, 1, eos6</a:t>
            </a:r>
          </a:p>
          <a:p>
            <a:r>
              <a:rPr lang="en-US" sz="1000" dirty="0"/>
              <a:t>DC-Pod, 1, eos8</a:t>
            </a:r>
          </a:p>
          <a:p>
            <a:r>
              <a:rPr lang="en-US" sz="1000" dirty="0"/>
              <a:t>DC-Pod, 2, eos3</a:t>
            </a:r>
          </a:p>
          <a:p>
            <a:r>
              <a:rPr lang="en-US" sz="1000" dirty="0"/>
              <a:t>DC-Pod, 2, eos4</a:t>
            </a:r>
          </a:p>
          <a:p>
            <a:r>
              <a:rPr lang="en-US" sz="1000" dirty="0"/>
              <a:t>DC-Pod, 2, eos9</a:t>
            </a:r>
          </a:p>
          <a:p>
            <a:r>
              <a:rPr lang="en-US" sz="1000" dirty="0"/>
              <a:t>Edge-Router-Domain, 1, eos1</a:t>
            </a:r>
          </a:p>
          <a:p>
            <a:r>
              <a:rPr lang="en-US" sz="1000" dirty="0"/>
              <a:t>Edge-Router-Domain, 18, eos18</a:t>
            </a:r>
          </a:p>
          <a:p>
            <a:r>
              <a:rPr lang="en-US" sz="1000" dirty="0"/>
              <a:t>Edge-Router-Domain, 20, eos20</a:t>
            </a:r>
          </a:p>
          <a:p>
            <a:r>
              <a:rPr lang="en-US" sz="1000" dirty="0"/>
              <a:t>Edge-Router-Domain, 4, eos4</a:t>
            </a:r>
          </a:p>
          <a:p>
            <a:r>
              <a:rPr lang="en-US" sz="1000" dirty="0"/>
              <a:t>Edge-Router-Domain, 5, eos5</a:t>
            </a:r>
          </a:p>
          <a:p>
            <a:r>
              <a:rPr lang="en-US" sz="1000" dirty="0"/>
              <a:t>Edge-Router-Domain, 6, eos6</a:t>
            </a:r>
          </a:p>
          <a:p>
            <a:r>
              <a:rPr lang="en-US" sz="1000" dirty="0"/>
              <a:t>Leaf-Domain, 1, eos6</a:t>
            </a:r>
          </a:p>
          <a:p>
            <a:r>
              <a:rPr lang="en-US" sz="1000" dirty="0"/>
              <a:t>Leaf-Domain, 2, eos8</a:t>
            </a:r>
          </a:p>
          <a:p>
            <a:r>
              <a:rPr lang="en-US" sz="1000" dirty="0"/>
              <a:t>Leaf-Domain, 3, eos3</a:t>
            </a:r>
          </a:p>
          <a:p>
            <a:r>
              <a:rPr lang="en-US" sz="1000" dirty="0"/>
              <a:t>Leaf-Domain, 4, eos4</a:t>
            </a:r>
          </a:p>
          <a:p>
            <a:r>
              <a:rPr lang="en-US" sz="1000" dirty="0"/>
              <a:t>Leaf-Number, 1, eos4</a:t>
            </a:r>
          </a:p>
          <a:p>
            <a:r>
              <a:rPr lang="en-US" sz="1000" dirty="0"/>
              <a:t>Leaf-Number, 1, eos6</a:t>
            </a:r>
          </a:p>
          <a:p>
            <a:r>
              <a:rPr lang="en-US" sz="1000" dirty="0"/>
              <a:t>Leaf-Number, 2, eos3</a:t>
            </a:r>
          </a:p>
          <a:p>
            <a:r>
              <a:rPr lang="en-US" sz="1000" dirty="0"/>
              <a:t>Leaf-Number, 2, eos8</a:t>
            </a:r>
          </a:p>
          <a:p>
            <a:r>
              <a:rPr lang="en-US" sz="1000" dirty="0"/>
              <a:t>Network, DC-Border-Leaf-eos4, eos4</a:t>
            </a:r>
          </a:p>
          <a:p>
            <a:r>
              <a:rPr lang="en-US" sz="1000" dirty="0"/>
              <a:t>Network, DC-Border-Leaf-eos6, eos6</a:t>
            </a:r>
          </a:p>
          <a:p>
            <a:r>
              <a:rPr lang="en-US" sz="1000" dirty="0"/>
              <a:t>Network, DC-End-device-eos18, eos18</a:t>
            </a:r>
          </a:p>
          <a:p>
            <a:r>
              <a:rPr lang="en-US" sz="1000" dirty="0"/>
              <a:t>Network, DC-End-device-eos20, eos20</a:t>
            </a:r>
          </a:p>
          <a:p>
            <a:r>
              <a:rPr lang="en-US" sz="1000" dirty="0"/>
              <a:t>Network, Ex5-CoreNet-eos1-eos2-eos5, eos1</a:t>
            </a:r>
          </a:p>
          <a:p>
            <a:r>
              <a:rPr lang="en-US" sz="1000" dirty="0"/>
              <a:t>Network, Ex5-CoreNet-eos1-eos2-eos5, eos2</a:t>
            </a:r>
          </a:p>
          <a:p>
            <a:r>
              <a:rPr lang="en-US" sz="1000" dirty="0"/>
              <a:t>Network, Ex5-CoreNet-eos1-eos2-eos5, eos5</a:t>
            </a:r>
          </a:p>
        </p:txBody>
      </p:sp>
      <p:sp>
        <p:nvSpPr>
          <p:cNvPr id="6" name="TextBox 5">
            <a:extLst>
              <a:ext uri="{FF2B5EF4-FFF2-40B4-BE49-F238E27FC236}">
                <a16:creationId xmlns:a16="http://schemas.microsoft.com/office/drawing/2014/main" id="{F77A233D-5CF4-1618-4B70-985CC05A2C47}"/>
              </a:ext>
            </a:extLst>
          </p:cNvPr>
          <p:cNvSpPr txBox="1"/>
          <p:nvPr/>
        </p:nvSpPr>
        <p:spPr>
          <a:xfrm>
            <a:off x="6917830" y="1170125"/>
            <a:ext cx="6183084" cy="4678204"/>
          </a:xfrm>
          <a:prstGeom prst="rect">
            <a:avLst/>
          </a:prstGeom>
          <a:noFill/>
        </p:spPr>
        <p:txBody>
          <a:bodyPr wrap="square">
            <a:spAutoFit/>
          </a:bodyPr>
          <a:lstStyle/>
          <a:p>
            <a:r>
              <a:rPr lang="en-US" sz="1000" dirty="0"/>
              <a:t>Role, Core, eos2</a:t>
            </a:r>
          </a:p>
          <a:p>
            <a:r>
              <a:rPr lang="en-US" sz="1000" dirty="0"/>
              <a:t>Role, Edge-Router, eos1</a:t>
            </a:r>
          </a:p>
          <a:p>
            <a:r>
              <a:rPr lang="en-US" sz="1000" dirty="0"/>
              <a:t>Role, Edge-Router, eos5</a:t>
            </a:r>
          </a:p>
          <a:p>
            <a:r>
              <a:rPr lang="en-US" sz="1000" dirty="0"/>
              <a:t>Role, Leaf, eos3</a:t>
            </a:r>
          </a:p>
          <a:p>
            <a:r>
              <a:rPr lang="en-US" sz="1000" dirty="0"/>
              <a:t>Role, Leaf, eos4</a:t>
            </a:r>
          </a:p>
          <a:p>
            <a:r>
              <a:rPr lang="en-US" sz="1000" dirty="0"/>
              <a:t>Role, Leaf, eos6</a:t>
            </a:r>
          </a:p>
          <a:p>
            <a:r>
              <a:rPr lang="en-US" sz="1000" dirty="0"/>
              <a:t>Role, Leaf, eos8</a:t>
            </a:r>
          </a:p>
          <a:p>
            <a:r>
              <a:rPr lang="en-US" sz="1000" dirty="0"/>
              <a:t>Role, Spine, eos14</a:t>
            </a:r>
          </a:p>
          <a:p>
            <a:r>
              <a:rPr lang="en-US" sz="1000" dirty="0"/>
              <a:t>Role, Spine, eos9</a:t>
            </a:r>
          </a:p>
          <a:p>
            <a:r>
              <a:rPr lang="en-US" sz="1000" dirty="0"/>
              <a:t>Spine-Number, 1, eos14</a:t>
            </a:r>
          </a:p>
          <a:p>
            <a:r>
              <a:rPr lang="en-US" sz="1000" dirty="0"/>
              <a:t>Spine-Number, 1, eos9</a:t>
            </a:r>
          </a:p>
          <a:p>
            <a:r>
              <a:rPr lang="en-US" sz="1000" dirty="0" err="1"/>
              <a:t>router_bgp.as</a:t>
            </a:r>
            <a:r>
              <a:rPr lang="en-US" sz="1000" dirty="0"/>
              <a:t>, 65000, eos14</a:t>
            </a:r>
          </a:p>
          <a:p>
            <a:r>
              <a:rPr lang="en-US" sz="1000" dirty="0" err="1"/>
              <a:t>router_bgp.as</a:t>
            </a:r>
            <a:r>
              <a:rPr lang="en-US" sz="1000" dirty="0"/>
              <a:t>, 65001, eos6</a:t>
            </a:r>
          </a:p>
          <a:p>
            <a:r>
              <a:rPr lang="en-US" sz="1000" dirty="0" err="1"/>
              <a:t>router_bgp.as</a:t>
            </a:r>
            <a:r>
              <a:rPr lang="en-US" sz="1000" dirty="0"/>
              <a:t>, 65002, eos8</a:t>
            </a:r>
          </a:p>
          <a:p>
            <a:r>
              <a:rPr lang="en-US" sz="1000" dirty="0" err="1"/>
              <a:t>router_bgp.as</a:t>
            </a:r>
            <a:r>
              <a:rPr lang="en-US" sz="1000" dirty="0"/>
              <a:t>, 65010, eos9</a:t>
            </a:r>
          </a:p>
          <a:p>
            <a:r>
              <a:rPr lang="en-US" sz="1000" dirty="0" err="1"/>
              <a:t>router_bgp.as</a:t>
            </a:r>
            <a:r>
              <a:rPr lang="en-US" sz="1000" dirty="0"/>
              <a:t>, 65013, eos3</a:t>
            </a:r>
          </a:p>
          <a:p>
            <a:r>
              <a:rPr lang="en-US" sz="1000" dirty="0" err="1"/>
              <a:t>router_bgp.as</a:t>
            </a:r>
            <a:r>
              <a:rPr lang="en-US" sz="1000" dirty="0"/>
              <a:t>, 65014, eos4</a:t>
            </a:r>
          </a:p>
          <a:p>
            <a:r>
              <a:rPr lang="en-US" sz="1000" dirty="0" err="1"/>
              <a:t>router_bgp.as</a:t>
            </a:r>
            <a:r>
              <a:rPr lang="en-US" sz="1000" dirty="0"/>
              <a:t>, 7, eos1</a:t>
            </a:r>
          </a:p>
          <a:p>
            <a:r>
              <a:rPr lang="en-US" sz="1000" dirty="0" err="1"/>
              <a:t>router_bgp.as</a:t>
            </a:r>
            <a:r>
              <a:rPr lang="en-US" sz="1000" dirty="0"/>
              <a:t>, 7, eos2</a:t>
            </a:r>
          </a:p>
          <a:p>
            <a:r>
              <a:rPr lang="en-US" sz="1000" dirty="0" err="1"/>
              <a:t>router_bgp.as</a:t>
            </a:r>
            <a:r>
              <a:rPr lang="en-US" sz="1000" dirty="0"/>
              <a:t>, 7, eos5</a:t>
            </a:r>
          </a:p>
          <a:p>
            <a:r>
              <a:rPr lang="en-US" sz="1000" dirty="0" err="1"/>
              <a:t>router_bgp.router_id</a:t>
            </a:r>
            <a:r>
              <a:rPr lang="en-US" sz="1000" dirty="0"/>
              <a:t>, 1.1.1.1, eos1</a:t>
            </a:r>
          </a:p>
          <a:p>
            <a:r>
              <a:rPr lang="en-US" sz="1000" dirty="0" err="1"/>
              <a:t>router_bgp.router_id</a:t>
            </a:r>
            <a:r>
              <a:rPr lang="en-US" sz="1000" dirty="0"/>
              <a:t>, 172.16.0.1, eos14</a:t>
            </a:r>
          </a:p>
          <a:p>
            <a:r>
              <a:rPr lang="en-US" sz="1000" dirty="0" err="1"/>
              <a:t>router_bgp.router_id</a:t>
            </a:r>
            <a:r>
              <a:rPr lang="en-US" sz="1000" dirty="0"/>
              <a:t>, 172.16.0.1, eos9</a:t>
            </a:r>
          </a:p>
          <a:p>
            <a:r>
              <a:rPr lang="en-US" sz="1000" dirty="0" err="1"/>
              <a:t>router_bgp.router_id</a:t>
            </a:r>
            <a:r>
              <a:rPr lang="en-US" sz="1000" dirty="0"/>
              <a:t>, 172.16.0.2, eos4</a:t>
            </a:r>
          </a:p>
          <a:p>
            <a:r>
              <a:rPr lang="en-US" sz="1000" dirty="0" err="1"/>
              <a:t>router_bgp.router_id</a:t>
            </a:r>
            <a:r>
              <a:rPr lang="en-US" sz="1000" dirty="0"/>
              <a:t>, 172.16.0.2, eos6</a:t>
            </a:r>
          </a:p>
          <a:p>
            <a:r>
              <a:rPr lang="en-US" sz="1000" dirty="0" err="1"/>
              <a:t>router_bgp.router_id</a:t>
            </a:r>
            <a:r>
              <a:rPr lang="en-US" sz="1000" dirty="0"/>
              <a:t>, 172.16.0.3, eos3</a:t>
            </a:r>
          </a:p>
          <a:p>
            <a:r>
              <a:rPr lang="en-US" sz="1000" dirty="0" err="1"/>
              <a:t>router_bgp.router_id</a:t>
            </a:r>
            <a:r>
              <a:rPr lang="en-US" sz="1000" dirty="0"/>
              <a:t>, 172.16.0.3, eos8</a:t>
            </a:r>
          </a:p>
          <a:p>
            <a:r>
              <a:rPr lang="en-US" sz="1000" dirty="0" err="1"/>
              <a:t>router_bgp.router_id</a:t>
            </a:r>
            <a:r>
              <a:rPr lang="en-US" sz="1000" dirty="0"/>
              <a:t>, 2.2.2.2, eos2</a:t>
            </a:r>
          </a:p>
          <a:p>
            <a:r>
              <a:rPr lang="en-US" sz="1000" dirty="0" err="1"/>
              <a:t>router_bgp.router_id</a:t>
            </a:r>
            <a:r>
              <a:rPr lang="en-US" sz="1000" dirty="0"/>
              <a:t>, 5.5.5.5, eos5</a:t>
            </a:r>
          </a:p>
          <a:p>
            <a:endParaRPr lang="en-US" sz="800" dirty="0"/>
          </a:p>
        </p:txBody>
      </p:sp>
    </p:spTree>
    <p:extLst>
      <p:ext uri="{BB962C8B-B14F-4D97-AF65-F5344CB8AC3E}">
        <p14:creationId xmlns:p14="http://schemas.microsoft.com/office/powerpoint/2010/main" val="39182576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59D6B4-616C-16CD-8D7E-55920869558E}"/>
              </a:ext>
            </a:extLst>
          </p:cNvPr>
          <p:cNvPicPr>
            <a:picLocks noChangeAspect="1"/>
          </p:cNvPicPr>
          <p:nvPr/>
        </p:nvPicPr>
        <p:blipFill>
          <a:blip r:embed="rId2"/>
          <a:stretch>
            <a:fillRect/>
          </a:stretch>
        </p:blipFill>
        <p:spPr>
          <a:xfrm>
            <a:off x="294526" y="1983967"/>
            <a:ext cx="5392900" cy="1445033"/>
          </a:xfrm>
          <a:prstGeom prst="rect">
            <a:avLst/>
          </a:prstGeom>
        </p:spPr>
      </p:pic>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Example5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878301" y="1450109"/>
            <a:ext cx="4202546" cy="523220"/>
          </a:xfrm>
          <a:prstGeom prst="rect">
            <a:avLst/>
          </a:prstGeom>
          <a:noFill/>
        </p:spPr>
        <p:txBody>
          <a:bodyPr wrap="square" rtlCol="0">
            <a:spAutoFit/>
          </a:bodyPr>
          <a:lstStyle/>
          <a:p>
            <a:r>
              <a:rPr lang="en-US" sz="2800" dirty="0"/>
              <a:t>L3LS Studio</a:t>
            </a:r>
          </a:p>
        </p:txBody>
      </p:sp>
      <p:pic>
        <p:nvPicPr>
          <p:cNvPr id="12" name="Picture 11">
            <a:extLst>
              <a:ext uri="{FF2B5EF4-FFF2-40B4-BE49-F238E27FC236}">
                <a16:creationId xmlns:a16="http://schemas.microsoft.com/office/drawing/2014/main" id="{A20856A9-A8EF-CC24-5DE5-7BA29C452308}"/>
              </a:ext>
            </a:extLst>
          </p:cNvPr>
          <p:cNvPicPr>
            <a:picLocks noChangeAspect="1"/>
          </p:cNvPicPr>
          <p:nvPr/>
        </p:nvPicPr>
        <p:blipFill>
          <a:blip r:embed="rId3"/>
          <a:stretch>
            <a:fillRect/>
          </a:stretch>
        </p:blipFill>
        <p:spPr>
          <a:xfrm>
            <a:off x="4878301" y="1874352"/>
            <a:ext cx="5727123" cy="1554648"/>
          </a:xfrm>
          <a:prstGeom prst="rect">
            <a:avLst/>
          </a:prstGeom>
        </p:spPr>
      </p:pic>
      <p:pic>
        <p:nvPicPr>
          <p:cNvPr id="13" name="Picture 12">
            <a:extLst>
              <a:ext uri="{FF2B5EF4-FFF2-40B4-BE49-F238E27FC236}">
                <a16:creationId xmlns:a16="http://schemas.microsoft.com/office/drawing/2014/main" id="{2F6A089C-3A92-78DD-26E6-9B18D5106B47}"/>
              </a:ext>
            </a:extLst>
          </p:cNvPr>
          <p:cNvPicPr>
            <a:picLocks noChangeAspect="1"/>
          </p:cNvPicPr>
          <p:nvPr/>
        </p:nvPicPr>
        <p:blipFill>
          <a:blip r:embed="rId4"/>
          <a:stretch>
            <a:fillRect/>
          </a:stretch>
        </p:blipFill>
        <p:spPr>
          <a:xfrm>
            <a:off x="471054" y="4884672"/>
            <a:ext cx="5392900" cy="1463922"/>
          </a:xfrm>
          <a:prstGeom prst="rect">
            <a:avLst/>
          </a:prstGeom>
        </p:spPr>
      </p:pic>
      <p:sp>
        <p:nvSpPr>
          <p:cNvPr id="14" name="TextBox 13">
            <a:extLst>
              <a:ext uri="{FF2B5EF4-FFF2-40B4-BE49-F238E27FC236}">
                <a16:creationId xmlns:a16="http://schemas.microsoft.com/office/drawing/2014/main" id="{2AC5BCEA-F0B5-CA59-6605-2FD1A4F34079}"/>
              </a:ext>
            </a:extLst>
          </p:cNvPr>
          <p:cNvSpPr txBox="1"/>
          <p:nvPr/>
        </p:nvSpPr>
        <p:spPr>
          <a:xfrm>
            <a:off x="471054" y="4190590"/>
            <a:ext cx="4202546" cy="523220"/>
          </a:xfrm>
          <a:prstGeom prst="rect">
            <a:avLst/>
          </a:prstGeom>
          <a:noFill/>
        </p:spPr>
        <p:txBody>
          <a:bodyPr wrap="square" rtlCol="0">
            <a:spAutoFit/>
          </a:bodyPr>
          <a:lstStyle/>
          <a:p>
            <a:r>
              <a:rPr lang="en-US" sz="2800" dirty="0"/>
              <a:t>EVPN Studio</a:t>
            </a:r>
          </a:p>
        </p:txBody>
      </p:sp>
      <p:sp>
        <p:nvSpPr>
          <p:cNvPr id="16" name="TextBox 15">
            <a:extLst>
              <a:ext uri="{FF2B5EF4-FFF2-40B4-BE49-F238E27FC236}">
                <a16:creationId xmlns:a16="http://schemas.microsoft.com/office/drawing/2014/main" id="{FF31B5D5-D516-D8E1-63E8-74CB0CD8E68D}"/>
              </a:ext>
            </a:extLst>
          </p:cNvPr>
          <p:cNvSpPr txBox="1"/>
          <p:nvPr/>
        </p:nvSpPr>
        <p:spPr>
          <a:xfrm>
            <a:off x="5552326" y="4190590"/>
            <a:ext cx="4202546" cy="523220"/>
          </a:xfrm>
          <a:prstGeom prst="rect">
            <a:avLst/>
          </a:prstGeom>
          <a:noFill/>
        </p:spPr>
        <p:txBody>
          <a:bodyPr wrap="square" rtlCol="0">
            <a:spAutoFit/>
          </a:bodyPr>
          <a:lstStyle/>
          <a:p>
            <a:r>
              <a:rPr lang="en-US" sz="2800" dirty="0"/>
              <a:t>Interfaces Studio</a:t>
            </a:r>
          </a:p>
        </p:txBody>
      </p:sp>
      <p:pic>
        <p:nvPicPr>
          <p:cNvPr id="3" name="Picture 2">
            <a:extLst>
              <a:ext uri="{FF2B5EF4-FFF2-40B4-BE49-F238E27FC236}">
                <a16:creationId xmlns:a16="http://schemas.microsoft.com/office/drawing/2014/main" id="{B93D8C8E-3179-D0C9-2E1E-E4FEA64CE887}"/>
              </a:ext>
            </a:extLst>
          </p:cNvPr>
          <p:cNvPicPr>
            <a:picLocks noChangeAspect="1"/>
          </p:cNvPicPr>
          <p:nvPr/>
        </p:nvPicPr>
        <p:blipFill>
          <a:blip r:embed="rId5"/>
          <a:stretch>
            <a:fillRect/>
          </a:stretch>
        </p:blipFill>
        <p:spPr>
          <a:xfrm>
            <a:off x="5413779" y="4884672"/>
            <a:ext cx="5392901" cy="1445033"/>
          </a:xfrm>
          <a:prstGeom prst="rect">
            <a:avLst/>
          </a:prstGeom>
        </p:spPr>
      </p:pic>
    </p:spTree>
    <p:extLst>
      <p:ext uri="{BB962C8B-B14F-4D97-AF65-F5344CB8AC3E}">
        <p14:creationId xmlns:p14="http://schemas.microsoft.com/office/powerpoint/2010/main" val="8275784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F92C9BF-ED1A-419C-023B-217D171BF815}"/>
              </a:ext>
            </a:extLst>
          </p:cNvPr>
          <p:cNvPicPr>
            <a:picLocks noChangeAspect="1"/>
          </p:cNvPicPr>
          <p:nvPr/>
        </p:nvPicPr>
        <p:blipFill>
          <a:blip r:embed="rId2"/>
          <a:stretch>
            <a:fillRect/>
          </a:stretch>
        </p:blipFill>
        <p:spPr>
          <a:xfrm>
            <a:off x="4256060" y="2185145"/>
            <a:ext cx="5392901" cy="1445033"/>
          </a:xfrm>
          <a:prstGeom prst="rect">
            <a:avLst/>
          </a:prstGeom>
        </p:spPr>
      </p:pic>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Example5 Interface Studio Ports</a:t>
            </a:r>
            <a:endParaRPr lang="en-US" dirty="0"/>
          </a:p>
        </p:txBody>
      </p:sp>
      <p:sp>
        <p:nvSpPr>
          <p:cNvPr id="16" name="TextBox 15">
            <a:extLst>
              <a:ext uri="{FF2B5EF4-FFF2-40B4-BE49-F238E27FC236}">
                <a16:creationId xmlns:a16="http://schemas.microsoft.com/office/drawing/2014/main" id="{FF31B5D5-D516-D8E1-63E8-74CB0CD8E68D}"/>
              </a:ext>
            </a:extLst>
          </p:cNvPr>
          <p:cNvSpPr txBox="1"/>
          <p:nvPr/>
        </p:nvSpPr>
        <p:spPr>
          <a:xfrm>
            <a:off x="1162338" y="1819529"/>
            <a:ext cx="4202546" cy="523220"/>
          </a:xfrm>
          <a:prstGeom prst="rect">
            <a:avLst/>
          </a:prstGeom>
          <a:noFill/>
        </p:spPr>
        <p:txBody>
          <a:bodyPr wrap="square" rtlCol="0">
            <a:spAutoFit/>
          </a:bodyPr>
          <a:lstStyle/>
          <a:p>
            <a:r>
              <a:rPr lang="en-US" sz="2800" dirty="0"/>
              <a:t>Interfaces Studio</a:t>
            </a:r>
          </a:p>
        </p:txBody>
      </p:sp>
      <p:sp>
        <p:nvSpPr>
          <p:cNvPr id="17" name="TextBox 16">
            <a:extLst>
              <a:ext uri="{FF2B5EF4-FFF2-40B4-BE49-F238E27FC236}">
                <a16:creationId xmlns:a16="http://schemas.microsoft.com/office/drawing/2014/main" id="{69CD54DF-6B67-4269-A645-91CB8516B00F}"/>
              </a:ext>
            </a:extLst>
          </p:cNvPr>
          <p:cNvSpPr txBox="1"/>
          <p:nvPr/>
        </p:nvSpPr>
        <p:spPr>
          <a:xfrm>
            <a:off x="2412346" y="4253642"/>
            <a:ext cx="1021970" cy="307777"/>
          </a:xfrm>
          <a:prstGeom prst="rect">
            <a:avLst/>
          </a:prstGeom>
          <a:noFill/>
        </p:spPr>
        <p:txBody>
          <a:bodyPr wrap="square" rtlCol="0">
            <a:spAutoFit/>
          </a:bodyPr>
          <a:lstStyle/>
          <a:p>
            <a:r>
              <a:rPr lang="en-US" sz="1400" dirty="0"/>
              <a:t>Ethernet 6 </a:t>
            </a:r>
          </a:p>
        </p:txBody>
      </p:sp>
      <p:sp>
        <p:nvSpPr>
          <p:cNvPr id="20" name="TextBox 19">
            <a:extLst>
              <a:ext uri="{FF2B5EF4-FFF2-40B4-BE49-F238E27FC236}">
                <a16:creationId xmlns:a16="http://schemas.microsoft.com/office/drawing/2014/main" id="{60018776-BDFB-BD7D-EDC8-B448A1D08F4F}"/>
              </a:ext>
            </a:extLst>
          </p:cNvPr>
          <p:cNvSpPr txBox="1"/>
          <p:nvPr/>
        </p:nvSpPr>
        <p:spPr>
          <a:xfrm>
            <a:off x="4256060" y="4408652"/>
            <a:ext cx="1021970" cy="307777"/>
          </a:xfrm>
          <a:prstGeom prst="rect">
            <a:avLst/>
          </a:prstGeom>
          <a:noFill/>
        </p:spPr>
        <p:txBody>
          <a:bodyPr wrap="square" rtlCol="0">
            <a:spAutoFit/>
          </a:bodyPr>
          <a:lstStyle/>
          <a:p>
            <a:r>
              <a:rPr lang="en-US" sz="1400" dirty="0"/>
              <a:t>Ethernet 5 </a:t>
            </a:r>
          </a:p>
        </p:txBody>
      </p:sp>
      <p:cxnSp>
        <p:nvCxnSpPr>
          <p:cNvPr id="4" name="Straight Connector 3">
            <a:extLst>
              <a:ext uri="{FF2B5EF4-FFF2-40B4-BE49-F238E27FC236}">
                <a16:creationId xmlns:a16="http://schemas.microsoft.com/office/drawing/2014/main" id="{7CFDE8AA-653A-6CF4-7E3C-C2090BAD7B8D}"/>
              </a:ext>
            </a:extLst>
          </p:cNvPr>
          <p:cNvCxnSpPr/>
          <p:nvPr/>
        </p:nvCxnSpPr>
        <p:spPr>
          <a:xfrm flipV="1">
            <a:off x="3147237" y="3429000"/>
            <a:ext cx="2217647" cy="6113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8AA653-3D53-2224-8D9A-93D94DA5EC66}"/>
              </a:ext>
            </a:extLst>
          </p:cNvPr>
          <p:cNvCxnSpPr>
            <a:cxnSpLocks/>
          </p:cNvCxnSpPr>
          <p:nvPr/>
        </p:nvCxnSpPr>
        <p:spPr>
          <a:xfrm flipV="1">
            <a:off x="5062584" y="3500775"/>
            <a:ext cx="1250763" cy="773691"/>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0A82032-B821-263C-6FA5-DD7A946CA548}"/>
              </a:ext>
            </a:extLst>
          </p:cNvPr>
          <p:cNvSpPr txBox="1"/>
          <p:nvPr/>
        </p:nvSpPr>
        <p:spPr>
          <a:xfrm>
            <a:off x="2154787" y="5270173"/>
            <a:ext cx="7882348" cy="523220"/>
          </a:xfrm>
          <a:prstGeom prst="rect">
            <a:avLst/>
          </a:prstGeom>
          <a:noFill/>
        </p:spPr>
        <p:txBody>
          <a:bodyPr wrap="square" rtlCol="0">
            <a:spAutoFit/>
          </a:bodyPr>
          <a:lstStyle/>
          <a:p>
            <a:r>
              <a:rPr lang="en-US" sz="2800" dirty="0">
                <a:solidFill>
                  <a:srgbClr val="FF0000"/>
                </a:solidFill>
              </a:rPr>
              <a:t>Apply “Trunk” profile to these ports. See slide 15</a:t>
            </a:r>
          </a:p>
        </p:txBody>
      </p:sp>
    </p:spTree>
    <p:extLst>
      <p:ext uri="{BB962C8B-B14F-4D97-AF65-F5344CB8AC3E}">
        <p14:creationId xmlns:p14="http://schemas.microsoft.com/office/powerpoint/2010/main" val="1011355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0C87B-F227-DCA4-F705-01246EC97653}"/>
              </a:ext>
            </a:extLst>
          </p:cNvPr>
          <p:cNvSpPr>
            <a:spLocks noGrp="1"/>
          </p:cNvSpPr>
          <p:nvPr>
            <p:ph type="title"/>
          </p:nvPr>
        </p:nvSpPr>
        <p:spPr>
          <a:xfrm>
            <a:off x="838200" y="365125"/>
            <a:ext cx="11035748" cy="1325563"/>
          </a:xfrm>
        </p:spPr>
        <p:txBody>
          <a:bodyPr>
            <a:normAutofit/>
          </a:bodyPr>
          <a:lstStyle/>
          <a:p>
            <a:r>
              <a:rPr lang="en-US" dirty="0">
                <a:cs typeface="Calibri Light"/>
              </a:rPr>
              <a:t> To import and export Studios Inputs files</a:t>
            </a:r>
            <a:br>
              <a:rPr lang="en-US" dirty="0">
                <a:cs typeface="Calibri Light"/>
              </a:rPr>
            </a:br>
            <a:r>
              <a:rPr lang="en-US" sz="2000" dirty="0">
                <a:cs typeface="Calibri Light"/>
              </a:rPr>
              <a:t>This is an Alpha feature and needs to be enabled in CV settings. This allows the example files that go with these slides to be uploaded.</a:t>
            </a:r>
            <a:endParaRPr lang="en-US" sz="2000" dirty="0"/>
          </a:p>
        </p:txBody>
      </p:sp>
      <p:pic>
        <p:nvPicPr>
          <p:cNvPr id="4" name="Picture 4" descr="Graphical user interface, table&#10;&#10;Description automatically generated">
            <a:extLst>
              <a:ext uri="{FF2B5EF4-FFF2-40B4-BE49-F238E27FC236}">
                <a16:creationId xmlns:a16="http://schemas.microsoft.com/office/drawing/2014/main" id="{DD673856-DD2B-A0EA-5632-32992F0A155C}"/>
              </a:ext>
            </a:extLst>
          </p:cNvPr>
          <p:cNvPicPr>
            <a:picLocks noGrp="1" noChangeAspect="1"/>
          </p:cNvPicPr>
          <p:nvPr>
            <p:ph idx="1"/>
          </p:nvPr>
        </p:nvPicPr>
        <p:blipFill>
          <a:blip r:embed="rId2"/>
          <a:stretch>
            <a:fillRect/>
          </a:stretch>
        </p:blipFill>
        <p:spPr>
          <a:xfrm>
            <a:off x="2105409" y="1825625"/>
            <a:ext cx="7981182" cy="4351338"/>
          </a:xfrm>
        </p:spPr>
      </p:pic>
    </p:spTree>
    <p:extLst>
      <p:ext uri="{BB962C8B-B14F-4D97-AF65-F5344CB8AC3E}">
        <p14:creationId xmlns:p14="http://schemas.microsoft.com/office/powerpoint/2010/main" val="24706110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Example5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eos18 ping eos20 14.14.14.2</a:t>
            </a:r>
          </a:p>
          <a:p>
            <a:r>
              <a:rPr lang="en-US" dirty="0">
                <a:cs typeface="Calibri"/>
              </a:rPr>
              <a:t>You may have to clear the </a:t>
            </a:r>
            <a:r>
              <a:rPr lang="en-US" dirty="0" err="1">
                <a:cs typeface="Calibri"/>
              </a:rPr>
              <a:t>arp</a:t>
            </a:r>
            <a:r>
              <a:rPr lang="en-US" dirty="0">
                <a:cs typeface="Calibri"/>
              </a:rPr>
              <a:t> cache on eos18 between the mac address of its default gateway has changed from the previous example</a:t>
            </a:r>
          </a:p>
        </p:txBody>
      </p:sp>
    </p:spTree>
    <p:extLst>
      <p:ext uri="{BB962C8B-B14F-4D97-AF65-F5344CB8AC3E}">
        <p14:creationId xmlns:p14="http://schemas.microsoft.com/office/powerpoint/2010/main" val="14065973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17286" y="365125"/>
            <a:ext cx="10936514" cy="1332820"/>
          </a:xfrm>
        </p:spPr>
        <p:txBody>
          <a:bodyPr/>
          <a:lstStyle/>
          <a:p>
            <a:r>
              <a:rPr lang="en-US" dirty="0">
                <a:cs typeface="Calibri Light"/>
              </a:rPr>
              <a:t>Example6 OSPF on DC Border Leaf</a:t>
            </a:r>
            <a:endParaRPr lang="en-US" dirty="0"/>
          </a:p>
        </p:txBody>
      </p:sp>
      <p:pic>
        <p:nvPicPr>
          <p:cNvPr id="9" name="Picture 9" descr="Diagram, schematic&#10;&#10;Description automatically generated">
            <a:extLst>
              <a:ext uri="{FF2B5EF4-FFF2-40B4-BE49-F238E27FC236}">
                <a16:creationId xmlns:a16="http://schemas.microsoft.com/office/drawing/2014/main" id="{48F4D9BB-1F55-3102-CB04-6C65B579EFFC}"/>
              </a:ext>
            </a:extLst>
          </p:cNvPr>
          <p:cNvPicPr>
            <a:picLocks noChangeAspect="1"/>
          </p:cNvPicPr>
          <p:nvPr/>
        </p:nvPicPr>
        <p:blipFill>
          <a:blip r:embed="rId2"/>
          <a:stretch>
            <a:fillRect/>
          </a:stretch>
        </p:blipFill>
        <p:spPr>
          <a:xfrm>
            <a:off x="776515" y="1520935"/>
            <a:ext cx="10384971" cy="4984530"/>
          </a:xfrm>
          <a:prstGeom prst="rect">
            <a:avLst/>
          </a:prstGeom>
        </p:spPr>
      </p:pic>
    </p:spTree>
    <p:extLst>
      <p:ext uri="{BB962C8B-B14F-4D97-AF65-F5344CB8AC3E}">
        <p14:creationId xmlns:p14="http://schemas.microsoft.com/office/powerpoint/2010/main" val="39028321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Example6 </a:t>
            </a:r>
            <a:r>
              <a:rPr lang="en-US" dirty="0">
                <a:ea typeface="+mj-lt"/>
                <a:cs typeface="+mj-lt"/>
              </a:rPr>
              <a:t>OSPF on DC Border Leaf</a:t>
            </a:r>
            <a:br>
              <a:rPr lang="en-US" dirty="0">
                <a:cs typeface="Calibri Light"/>
              </a:rPr>
            </a:br>
            <a:r>
              <a:rPr lang="en-US" sz="2000" dirty="0">
                <a:cs typeface="Calibri Light"/>
              </a:rPr>
              <a:t>L3DC has no overlay and mutual redistribution of BGP and OSPF routes. </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4 Edge Routers and 2 Core Routers routes a L3DC using L3LS Studio to an L2 DC using the Campus Studio.</a:t>
            </a:r>
          </a:p>
          <a:p>
            <a:r>
              <a:rPr lang="en-US" dirty="0">
                <a:ea typeface="Calibri"/>
                <a:cs typeface="Calibri"/>
              </a:rPr>
              <a:t>On the border </a:t>
            </a:r>
            <a:r>
              <a:rPr lang="en-US" dirty="0" err="1">
                <a:ea typeface="Calibri"/>
                <a:cs typeface="Calibri"/>
              </a:rPr>
              <a:t>leafs</a:t>
            </a:r>
            <a:r>
              <a:rPr lang="en-US" dirty="0">
                <a:ea typeface="Calibri"/>
                <a:cs typeface="Calibri"/>
              </a:rPr>
              <a:t> on the L3 DC BGP to OSPF redistribution is configured using the Enterprise Routing Studio</a:t>
            </a:r>
          </a:p>
          <a:p>
            <a:r>
              <a:rPr lang="en-US" dirty="0">
                <a:ea typeface="+mn-lt"/>
                <a:cs typeface="+mn-lt"/>
              </a:rPr>
              <a:t>Border Leafs are set to the same ASN in the L3LS Studio to prevent routing loops</a:t>
            </a:r>
            <a:endParaRPr lang="en-US" dirty="0">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41548277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Diagram, schematic&#10;&#10;Description automatically generated">
            <a:extLst>
              <a:ext uri="{FF2B5EF4-FFF2-40B4-BE49-F238E27FC236}">
                <a16:creationId xmlns:a16="http://schemas.microsoft.com/office/drawing/2014/main" id="{587C8B1B-F01C-B747-9E66-2BA13FB4BB18}"/>
              </a:ext>
            </a:extLst>
          </p:cNvPr>
          <p:cNvPicPr>
            <a:picLocks noGrp="1" noChangeAspect="1"/>
          </p:cNvPicPr>
          <p:nvPr>
            <p:ph idx="1"/>
          </p:nvPr>
        </p:nvPicPr>
        <p:blipFill>
          <a:blip r:embed="rId2"/>
          <a:stretch>
            <a:fillRect/>
          </a:stretch>
        </p:blipFill>
        <p:spPr>
          <a:xfrm>
            <a:off x="118493" y="1205313"/>
            <a:ext cx="12119238" cy="5166777"/>
          </a:xfrm>
        </p:spPr>
      </p:pic>
      <p:sp>
        <p:nvSpPr>
          <p:cNvPr id="2" name="TextBox 1">
            <a:extLst>
              <a:ext uri="{FF2B5EF4-FFF2-40B4-BE49-F238E27FC236}">
                <a16:creationId xmlns:a16="http://schemas.microsoft.com/office/drawing/2014/main" id="{2C640985-8E0B-0E49-8936-7BBEF6919E5C}"/>
              </a:ext>
            </a:extLst>
          </p:cNvPr>
          <p:cNvSpPr txBox="1"/>
          <p:nvPr/>
        </p:nvSpPr>
        <p:spPr>
          <a:xfrm>
            <a:off x="554804" y="375006"/>
            <a:ext cx="734944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Example6 Detail</a:t>
            </a:r>
            <a:endParaRPr lang="en-US" sz="4800" dirty="0"/>
          </a:p>
        </p:txBody>
      </p:sp>
    </p:spTree>
    <p:extLst>
      <p:ext uri="{BB962C8B-B14F-4D97-AF65-F5344CB8AC3E}">
        <p14:creationId xmlns:p14="http://schemas.microsoft.com/office/powerpoint/2010/main" val="19905230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25248" y="-12832"/>
            <a:ext cx="10515600" cy="1133693"/>
          </a:xfrm>
        </p:spPr>
        <p:txBody>
          <a:bodyPr>
            <a:normAutofit/>
          </a:bodyPr>
          <a:lstStyle/>
          <a:p>
            <a:r>
              <a:rPr lang="en-US" sz="5200" dirty="0">
                <a:cs typeface="Calibri Light"/>
              </a:rPr>
              <a:t>Example6 Tags</a:t>
            </a:r>
            <a:endParaRPr lang="en-US" sz="5200" dirty="0"/>
          </a:p>
        </p:txBody>
      </p:sp>
      <p:sp>
        <p:nvSpPr>
          <p:cNvPr id="9" name="TextBox 8">
            <a:extLst>
              <a:ext uri="{FF2B5EF4-FFF2-40B4-BE49-F238E27FC236}">
                <a16:creationId xmlns:a16="http://schemas.microsoft.com/office/drawing/2014/main" id="{05C87B5E-A064-3996-2597-65D5C06AB0D3}"/>
              </a:ext>
            </a:extLst>
          </p:cNvPr>
          <p:cNvSpPr txBox="1"/>
          <p:nvPr/>
        </p:nvSpPr>
        <p:spPr>
          <a:xfrm>
            <a:off x="1893847" y="1249825"/>
            <a:ext cx="6188528" cy="5324535"/>
          </a:xfrm>
          <a:prstGeom prst="rect">
            <a:avLst/>
          </a:prstGeom>
          <a:noFill/>
        </p:spPr>
        <p:txBody>
          <a:bodyPr wrap="square">
            <a:spAutoFit/>
          </a:bodyPr>
          <a:lstStyle/>
          <a:p>
            <a:r>
              <a:rPr lang="en-US" sz="1000" dirty="0"/>
              <a:t>Campus, L2DC-eos11-eos12-eos13, eos11</a:t>
            </a:r>
          </a:p>
          <a:p>
            <a:r>
              <a:rPr lang="en-US" sz="1000" dirty="0"/>
              <a:t>Campus, L2DC-eos11-eos12-eos13, eos12</a:t>
            </a:r>
          </a:p>
          <a:p>
            <a:r>
              <a:rPr lang="en-US" sz="1000" dirty="0"/>
              <a:t>Campus, L2DC-eos11-eos12-eos13, eos13</a:t>
            </a:r>
          </a:p>
          <a:p>
            <a:r>
              <a:rPr lang="en-US" sz="1000" dirty="0"/>
              <a:t>Campus, L3DC-End-device-eos9, eos9</a:t>
            </a:r>
          </a:p>
          <a:p>
            <a:r>
              <a:rPr lang="en-US" sz="1000" dirty="0"/>
              <a:t>Campus-Pod, L2DC-eos12, eos12</a:t>
            </a:r>
          </a:p>
          <a:p>
            <a:r>
              <a:rPr lang="en-US" sz="1000" dirty="0"/>
              <a:t>DC, L3DC-eos2-eos3-eos4-eos5-eos9, eos2</a:t>
            </a:r>
          </a:p>
          <a:p>
            <a:r>
              <a:rPr lang="en-US" sz="1000" dirty="0"/>
              <a:t>DC, L3DC-eos2-eos3-eos4-eos5-eos9, eos3</a:t>
            </a:r>
          </a:p>
          <a:p>
            <a:r>
              <a:rPr lang="en-US" sz="1000" dirty="0"/>
              <a:t>DC, L3DC-eos2-eos3-eos4-eos5-eos9, eos4</a:t>
            </a:r>
          </a:p>
          <a:p>
            <a:r>
              <a:rPr lang="en-US" sz="1000" dirty="0"/>
              <a:t>DC, L3DC-eos2-eos3-eos4-eos5-eos9, eos5</a:t>
            </a:r>
          </a:p>
          <a:p>
            <a:r>
              <a:rPr lang="en-US" sz="1000" dirty="0"/>
              <a:t>DC, L3DC-eos2-eos3-eos4-eos5-eos9, eos9</a:t>
            </a:r>
          </a:p>
          <a:p>
            <a:r>
              <a:rPr lang="en-US" sz="1000" dirty="0"/>
              <a:t>DC-Pod, 1, eos2</a:t>
            </a:r>
          </a:p>
          <a:p>
            <a:r>
              <a:rPr lang="en-US" sz="1000" dirty="0"/>
              <a:t>DC-Pod, 1, eos3</a:t>
            </a:r>
          </a:p>
          <a:p>
            <a:r>
              <a:rPr lang="en-US" sz="1000" dirty="0"/>
              <a:t>DC-Pod, 1, eos4</a:t>
            </a:r>
          </a:p>
          <a:p>
            <a:r>
              <a:rPr lang="en-US" sz="1000" dirty="0"/>
              <a:t>DC-Pod, 1, eos5</a:t>
            </a:r>
          </a:p>
          <a:p>
            <a:r>
              <a:rPr lang="en-US" sz="1000" dirty="0"/>
              <a:t>DC-Pod, 1, eos9</a:t>
            </a:r>
          </a:p>
          <a:p>
            <a:r>
              <a:rPr lang="en-US" sz="1000" dirty="0"/>
              <a:t>Edge-Router-Domain, 11-13, eos11</a:t>
            </a:r>
          </a:p>
          <a:p>
            <a:r>
              <a:rPr lang="en-US" sz="1000" dirty="0"/>
              <a:t>Edge-Router-Domain, 11-13, eos13</a:t>
            </a:r>
          </a:p>
          <a:p>
            <a:r>
              <a:rPr lang="en-US" sz="1000" dirty="0"/>
              <a:t>Edge-Router-Domain, 2, eos2</a:t>
            </a:r>
          </a:p>
          <a:p>
            <a:r>
              <a:rPr lang="en-US" sz="1000" dirty="0"/>
              <a:t>Edge-Router-Domain, 5, eos5</a:t>
            </a:r>
          </a:p>
          <a:p>
            <a:r>
              <a:rPr lang="en-US" sz="1000" dirty="0"/>
              <a:t>Edge-Router-Domain, 9, eos9</a:t>
            </a:r>
          </a:p>
          <a:p>
            <a:r>
              <a:rPr lang="en-US" sz="1000" dirty="0"/>
              <a:t>Leaf-Domain, 2, eos2</a:t>
            </a:r>
          </a:p>
          <a:p>
            <a:r>
              <a:rPr lang="en-US" sz="1000" dirty="0"/>
              <a:t>Leaf-Domain, 5, eos5</a:t>
            </a:r>
          </a:p>
          <a:p>
            <a:r>
              <a:rPr lang="en-US" sz="1000" dirty="0"/>
              <a:t>Leaf-Domain, 9, eos9</a:t>
            </a:r>
          </a:p>
          <a:p>
            <a:r>
              <a:rPr lang="en-US" sz="1000" dirty="0"/>
              <a:t>Leaf-Number, 1, eos2</a:t>
            </a:r>
          </a:p>
          <a:p>
            <a:r>
              <a:rPr lang="en-US" sz="1000" dirty="0"/>
              <a:t>Leaf-Number, 2, eos5</a:t>
            </a:r>
          </a:p>
          <a:p>
            <a:r>
              <a:rPr lang="en-US" sz="1000" dirty="0"/>
              <a:t>Leaf-Number, 3, eos9</a:t>
            </a:r>
          </a:p>
          <a:p>
            <a:r>
              <a:rPr lang="en-US" sz="1000" dirty="0"/>
              <a:t>Network, Ex6-CoreNet-eos1-eos2-eos5-eos6-eos11-eos13, eos1</a:t>
            </a:r>
          </a:p>
          <a:p>
            <a:r>
              <a:rPr lang="en-US" sz="1000" dirty="0"/>
              <a:t>Network, Ex6-CoreNet-eos1-eos2-eos5-eos6-eos11-eos13, eos11</a:t>
            </a:r>
          </a:p>
          <a:p>
            <a:r>
              <a:rPr lang="en-US" sz="1000" dirty="0"/>
              <a:t>Network, Ex6-CoreNet-eos1-eos2-eos5-eos6-eos11-eos13, eos13</a:t>
            </a:r>
          </a:p>
          <a:p>
            <a:r>
              <a:rPr lang="en-US" sz="1000" dirty="0"/>
              <a:t>Network, Ex6-CoreNet-eos1-eos2-eos5-eos6-eos11-eos13, eos2</a:t>
            </a:r>
          </a:p>
          <a:p>
            <a:r>
              <a:rPr lang="en-US" sz="1000" dirty="0"/>
              <a:t>Network, Ex6-CoreNet-eos1-eos2-eos5-eos6-eos11-eos13, eos5</a:t>
            </a:r>
          </a:p>
          <a:p>
            <a:r>
              <a:rPr lang="en-US" sz="1000" dirty="0"/>
              <a:t>Network, Ex6-CoreNet-eos1-eos2-eos5-eos6-eos11-eos13, eos6</a:t>
            </a:r>
          </a:p>
          <a:p>
            <a:r>
              <a:rPr lang="en-US" sz="1000" dirty="0"/>
              <a:t>Network, L3DC-End-device-eos9, eos9</a:t>
            </a:r>
          </a:p>
          <a:p>
            <a:endParaRPr lang="en-US" sz="1000" dirty="0"/>
          </a:p>
        </p:txBody>
      </p:sp>
      <p:sp>
        <p:nvSpPr>
          <p:cNvPr id="8" name="TextBox 7">
            <a:extLst>
              <a:ext uri="{FF2B5EF4-FFF2-40B4-BE49-F238E27FC236}">
                <a16:creationId xmlns:a16="http://schemas.microsoft.com/office/drawing/2014/main" id="{436B4C93-0CA0-AE0E-3AE5-0CDD3481D838}"/>
              </a:ext>
            </a:extLst>
          </p:cNvPr>
          <p:cNvSpPr txBox="1"/>
          <p:nvPr/>
        </p:nvSpPr>
        <p:spPr>
          <a:xfrm>
            <a:off x="7813964" y="1474458"/>
            <a:ext cx="6188362" cy="4247317"/>
          </a:xfrm>
          <a:prstGeom prst="rect">
            <a:avLst/>
          </a:prstGeom>
          <a:noFill/>
        </p:spPr>
        <p:txBody>
          <a:bodyPr wrap="square">
            <a:spAutoFit/>
          </a:bodyPr>
          <a:lstStyle/>
          <a:p>
            <a:r>
              <a:rPr lang="en-US" sz="1000" dirty="0"/>
              <a:t>Role, Core, eos1</a:t>
            </a:r>
          </a:p>
          <a:p>
            <a:r>
              <a:rPr lang="en-US" sz="1000" dirty="0"/>
              <a:t>Role, Core, eos6</a:t>
            </a:r>
          </a:p>
          <a:p>
            <a:r>
              <a:rPr lang="en-US" sz="1000" dirty="0"/>
              <a:t>Role, Edge-Router, eos11</a:t>
            </a:r>
          </a:p>
          <a:p>
            <a:r>
              <a:rPr lang="en-US" sz="1000" dirty="0"/>
              <a:t>Role, Edge-Router, eos13</a:t>
            </a:r>
          </a:p>
          <a:p>
            <a:r>
              <a:rPr lang="en-US" sz="1000" dirty="0"/>
              <a:t>Role, Edge-Router, eos2</a:t>
            </a:r>
          </a:p>
          <a:p>
            <a:r>
              <a:rPr lang="en-US" sz="1000" dirty="0"/>
              <a:t>Role, Edge-Router, eos5</a:t>
            </a:r>
          </a:p>
          <a:p>
            <a:r>
              <a:rPr lang="en-US" sz="1000" dirty="0"/>
              <a:t>Role, Leaf, eos2</a:t>
            </a:r>
          </a:p>
          <a:p>
            <a:r>
              <a:rPr lang="en-US" sz="1000" dirty="0"/>
              <a:t>Role, Leaf, eos5</a:t>
            </a:r>
          </a:p>
          <a:p>
            <a:r>
              <a:rPr lang="en-US" sz="1000" dirty="0"/>
              <a:t>Role, Leaf, eos9</a:t>
            </a:r>
          </a:p>
          <a:p>
            <a:r>
              <a:rPr lang="en-US" sz="1000" dirty="0"/>
              <a:t>Role, Spine, eos3</a:t>
            </a:r>
          </a:p>
          <a:p>
            <a:r>
              <a:rPr lang="en-US" sz="1000" dirty="0"/>
              <a:t>Role, Spine, eos4</a:t>
            </a:r>
          </a:p>
          <a:p>
            <a:r>
              <a:rPr lang="en-US" sz="1000" dirty="0"/>
              <a:t>Spine-Number, 1, eos4</a:t>
            </a:r>
          </a:p>
          <a:p>
            <a:r>
              <a:rPr lang="en-US" sz="1000" dirty="0"/>
              <a:t>Spine-Number, 2, eos3</a:t>
            </a:r>
          </a:p>
          <a:p>
            <a:r>
              <a:rPr lang="en-US" sz="1000" dirty="0" err="1"/>
              <a:t>router_bgp.as</a:t>
            </a:r>
            <a:r>
              <a:rPr lang="en-US" sz="1000" dirty="0"/>
              <a:t>, 65000, eos3</a:t>
            </a:r>
          </a:p>
          <a:p>
            <a:r>
              <a:rPr lang="en-US" sz="1000" dirty="0" err="1"/>
              <a:t>router_bgp.as</a:t>
            </a:r>
            <a:r>
              <a:rPr lang="en-US" sz="1000" dirty="0"/>
              <a:t>, 65000, eos4</a:t>
            </a:r>
          </a:p>
          <a:p>
            <a:r>
              <a:rPr lang="en-US" sz="1000" dirty="0" err="1"/>
              <a:t>router_bgp.as</a:t>
            </a:r>
            <a:r>
              <a:rPr lang="en-US" sz="1000" dirty="0"/>
              <a:t>, 65001, eos2</a:t>
            </a:r>
          </a:p>
          <a:p>
            <a:r>
              <a:rPr lang="en-US" sz="1000" dirty="0" err="1"/>
              <a:t>router_bgp.as</a:t>
            </a:r>
            <a:r>
              <a:rPr lang="en-US" sz="1000" dirty="0"/>
              <a:t>, 65001, eos5</a:t>
            </a:r>
          </a:p>
          <a:p>
            <a:r>
              <a:rPr lang="en-US" sz="1000" dirty="0" err="1"/>
              <a:t>router_bgp.as</a:t>
            </a:r>
            <a:r>
              <a:rPr lang="en-US" sz="1000" dirty="0"/>
              <a:t>, 65009, eos9</a:t>
            </a:r>
          </a:p>
          <a:p>
            <a:r>
              <a:rPr lang="en-US" sz="1000" dirty="0" err="1"/>
              <a:t>router_bgp.router_id</a:t>
            </a:r>
            <a:r>
              <a:rPr lang="en-US" sz="1000" dirty="0"/>
              <a:t>, 1.1.1.1, eos1</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172.16.0.1, eos4</a:t>
            </a:r>
          </a:p>
          <a:p>
            <a:r>
              <a:rPr lang="en-US" sz="1000" dirty="0" err="1"/>
              <a:t>router_bgp.router_id</a:t>
            </a:r>
            <a:r>
              <a:rPr lang="en-US" sz="1000" dirty="0"/>
              <a:t>, 172.16.0.2, eos3</a:t>
            </a:r>
          </a:p>
          <a:p>
            <a:r>
              <a:rPr lang="en-US" sz="1000" dirty="0" err="1"/>
              <a:t>router_bgp.router_id</a:t>
            </a:r>
            <a:r>
              <a:rPr lang="en-US" sz="1000" dirty="0"/>
              <a:t>, 172.16.0.3, eos2</a:t>
            </a:r>
          </a:p>
          <a:p>
            <a:r>
              <a:rPr lang="en-US" sz="1000" dirty="0" err="1"/>
              <a:t>router_bgp.router_id</a:t>
            </a:r>
            <a:r>
              <a:rPr lang="en-US" sz="1000" dirty="0"/>
              <a:t>, 172.16.0.4, eos5</a:t>
            </a:r>
          </a:p>
          <a:p>
            <a:r>
              <a:rPr lang="en-US" sz="1000" dirty="0" err="1"/>
              <a:t>router_bgp.router_id</a:t>
            </a:r>
            <a:r>
              <a:rPr lang="en-US" sz="1000" dirty="0"/>
              <a:t>, 172.16.0.5, eos9</a:t>
            </a:r>
          </a:p>
          <a:p>
            <a:r>
              <a:rPr lang="en-US" sz="1000" dirty="0" err="1"/>
              <a:t>router_bgp.router_id</a:t>
            </a:r>
            <a:r>
              <a:rPr lang="en-US" sz="1000" dirty="0"/>
              <a:t>, 6.6.6.6, eos6</a:t>
            </a:r>
          </a:p>
        </p:txBody>
      </p:sp>
    </p:spTree>
    <p:extLst>
      <p:ext uri="{BB962C8B-B14F-4D97-AF65-F5344CB8AC3E}">
        <p14:creationId xmlns:p14="http://schemas.microsoft.com/office/powerpoint/2010/main" val="34583324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Example6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6287442" y="1412018"/>
            <a:ext cx="4202546" cy="523220"/>
          </a:xfrm>
          <a:prstGeom prst="rect">
            <a:avLst/>
          </a:prstGeom>
          <a:noFill/>
        </p:spPr>
        <p:txBody>
          <a:bodyPr wrap="square" rtlCol="0">
            <a:spAutoFit/>
          </a:bodyPr>
          <a:lstStyle/>
          <a:p>
            <a:r>
              <a:rPr lang="en-US" sz="2800" dirty="0"/>
              <a:t>L3LS Studio</a:t>
            </a:r>
          </a:p>
        </p:txBody>
      </p:sp>
      <p:pic>
        <p:nvPicPr>
          <p:cNvPr id="6" name="Picture 5">
            <a:extLst>
              <a:ext uri="{FF2B5EF4-FFF2-40B4-BE49-F238E27FC236}">
                <a16:creationId xmlns:a16="http://schemas.microsoft.com/office/drawing/2014/main" id="{1A88500F-0577-E55D-B7DF-63F940C1EA21}"/>
              </a:ext>
            </a:extLst>
          </p:cNvPr>
          <p:cNvPicPr>
            <a:picLocks noChangeAspect="1"/>
          </p:cNvPicPr>
          <p:nvPr/>
        </p:nvPicPr>
        <p:blipFill>
          <a:blip r:embed="rId2"/>
          <a:stretch>
            <a:fillRect/>
          </a:stretch>
        </p:blipFill>
        <p:spPr>
          <a:xfrm>
            <a:off x="294526" y="1973329"/>
            <a:ext cx="4769757" cy="1689735"/>
          </a:xfrm>
          <a:prstGeom prst="rect">
            <a:avLst/>
          </a:prstGeom>
        </p:spPr>
      </p:pic>
      <p:pic>
        <p:nvPicPr>
          <p:cNvPr id="7" name="Picture 6">
            <a:extLst>
              <a:ext uri="{FF2B5EF4-FFF2-40B4-BE49-F238E27FC236}">
                <a16:creationId xmlns:a16="http://schemas.microsoft.com/office/drawing/2014/main" id="{634A9E0C-751C-D5A9-809F-3E046C50A62F}"/>
              </a:ext>
            </a:extLst>
          </p:cNvPr>
          <p:cNvPicPr>
            <a:picLocks noChangeAspect="1"/>
          </p:cNvPicPr>
          <p:nvPr/>
        </p:nvPicPr>
        <p:blipFill>
          <a:blip r:embed="rId3"/>
          <a:stretch>
            <a:fillRect/>
          </a:stretch>
        </p:blipFill>
        <p:spPr>
          <a:xfrm>
            <a:off x="6096000" y="2023190"/>
            <a:ext cx="4769757" cy="1689735"/>
          </a:xfrm>
          <a:prstGeom prst="rect">
            <a:avLst/>
          </a:prstGeom>
        </p:spPr>
      </p:pic>
      <p:pic>
        <p:nvPicPr>
          <p:cNvPr id="12" name="Picture 11">
            <a:extLst>
              <a:ext uri="{FF2B5EF4-FFF2-40B4-BE49-F238E27FC236}">
                <a16:creationId xmlns:a16="http://schemas.microsoft.com/office/drawing/2014/main" id="{1E86AF45-5AAB-12A0-75F3-9A1EB7AA65B2}"/>
              </a:ext>
            </a:extLst>
          </p:cNvPr>
          <p:cNvPicPr>
            <a:picLocks noChangeAspect="1"/>
          </p:cNvPicPr>
          <p:nvPr/>
        </p:nvPicPr>
        <p:blipFill>
          <a:blip r:embed="rId4"/>
          <a:stretch>
            <a:fillRect/>
          </a:stretch>
        </p:blipFill>
        <p:spPr>
          <a:xfrm>
            <a:off x="294526" y="4977492"/>
            <a:ext cx="5028588" cy="1726880"/>
          </a:xfrm>
          <a:prstGeom prst="rect">
            <a:avLst/>
          </a:prstGeom>
        </p:spPr>
      </p:pic>
    </p:spTree>
    <p:extLst>
      <p:ext uri="{BB962C8B-B14F-4D97-AF65-F5344CB8AC3E}">
        <p14:creationId xmlns:p14="http://schemas.microsoft.com/office/powerpoint/2010/main" val="19876072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Example6 Traffic Test</a:t>
            </a:r>
            <a:endParaRPr lang="en-US" dirty="0"/>
          </a:p>
        </p:txBody>
      </p:sp>
      <p:sp>
        <p:nvSpPr>
          <p:cNvPr id="7" name="Content Placeholder 2">
            <a:extLst>
              <a:ext uri="{FF2B5EF4-FFF2-40B4-BE49-F238E27FC236}">
                <a16:creationId xmlns:a16="http://schemas.microsoft.com/office/drawing/2014/main" id="{8F7710B5-3FDC-EC16-DEEB-5036ACD748EA}"/>
              </a:ext>
            </a:extLst>
          </p:cNvPr>
          <p:cNvSpPr txBox="1">
            <a:spLocks/>
          </p:cNvSpPr>
          <p:nvPr/>
        </p:nvSpPr>
        <p:spPr>
          <a:xfrm>
            <a:off x="990600" y="19780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From Campus switch eos12 ping DC Leaf eos9 14.14.14.2 </a:t>
            </a:r>
          </a:p>
          <a:p>
            <a:r>
              <a:rPr lang="en-US" dirty="0">
                <a:ea typeface="+mn-lt"/>
                <a:cs typeface="+mn-lt"/>
              </a:rPr>
              <a:t>From DC Leaf eos9 14.14.14.2 ping Campus switch eos12</a:t>
            </a: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17427630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17286" y="365125"/>
            <a:ext cx="10936514" cy="1332820"/>
          </a:xfrm>
        </p:spPr>
        <p:txBody>
          <a:bodyPr/>
          <a:lstStyle/>
          <a:p>
            <a:r>
              <a:rPr lang="en-US" dirty="0">
                <a:cs typeface="Calibri Light"/>
              </a:rPr>
              <a:t>Example7 </a:t>
            </a:r>
            <a:r>
              <a:rPr lang="en-US" dirty="0">
                <a:ea typeface="+mj-lt"/>
                <a:cs typeface="+mj-lt"/>
              </a:rPr>
              <a:t>DC Border Leaf OSPF per VRF</a:t>
            </a:r>
            <a:endParaRPr lang="en-US" dirty="0"/>
          </a:p>
        </p:txBody>
      </p:sp>
      <p:pic>
        <p:nvPicPr>
          <p:cNvPr id="3" name="Picture 3" descr="Diagram, schematic&#10;&#10;Description automatically generated">
            <a:extLst>
              <a:ext uri="{FF2B5EF4-FFF2-40B4-BE49-F238E27FC236}">
                <a16:creationId xmlns:a16="http://schemas.microsoft.com/office/drawing/2014/main" id="{DC10E8EF-1358-7E9E-7036-8EBAD7D7AA9B}"/>
              </a:ext>
            </a:extLst>
          </p:cNvPr>
          <p:cNvPicPr>
            <a:picLocks noChangeAspect="1"/>
          </p:cNvPicPr>
          <p:nvPr/>
        </p:nvPicPr>
        <p:blipFill>
          <a:blip r:embed="rId2"/>
          <a:stretch>
            <a:fillRect/>
          </a:stretch>
        </p:blipFill>
        <p:spPr>
          <a:xfrm>
            <a:off x="710400" y="1546728"/>
            <a:ext cx="10633200" cy="5042544"/>
          </a:xfrm>
          <a:prstGeom prst="rect">
            <a:avLst/>
          </a:prstGeom>
        </p:spPr>
      </p:pic>
    </p:spTree>
    <p:extLst>
      <p:ext uri="{BB962C8B-B14F-4D97-AF65-F5344CB8AC3E}">
        <p14:creationId xmlns:p14="http://schemas.microsoft.com/office/powerpoint/2010/main" val="8351833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Example7 </a:t>
            </a:r>
            <a:r>
              <a:rPr lang="en-US" dirty="0">
                <a:ea typeface="+mj-lt"/>
                <a:cs typeface="+mj-lt"/>
              </a:rPr>
              <a:t>DC Border Leaf OSPF per VRF</a:t>
            </a:r>
            <a:br>
              <a:rPr lang="en-US" dirty="0">
                <a:cs typeface="Calibri Light"/>
              </a:rPr>
            </a:br>
            <a:r>
              <a:rPr lang="en-US" sz="2000" dirty="0">
                <a:cs typeface="Calibri Light"/>
              </a:rPr>
              <a:t>L3 DC has EVPN overlay and runs OSPF on Border Leafs in VRF</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4 Edge Routers and 2 Core Routers routes a L3DC using L3LS Studio to an L2 DC using the Campus Studio.</a:t>
            </a:r>
          </a:p>
          <a:p>
            <a:r>
              <a:rPr lang="en-US" dirty="0">
                <a:ea typeface="Calibri"/>
                <a:cs typeface="Calibri"/>
              </a:rPr>
              <a:t>On the border </a:t>
            </a:r>
            <a:r>
              <a:rPr lang="en-US" dirty="0" err="1">
                <a:ea typeface="Calibri"/>
                <a:cs typeface="Calibri"/>
              </a:rPr>
              <a:t>leafs</a:t>
            </a:r>
            <a:r>
              <a:rPr lang="en-US" dirty="0">
                <a:ea typeface="Calibri"/>
                <a:cs typeface="Calibri"/>
              </a:rPr>
              <a:t> on the L3 DC BGP to OSPF redistribution is configured using the Enterprise Routing Studio</a:t>
            </a:r>
          </a:p>
          <a:p>
            <a:r>
              <a:rPr lang="en-US" dirty="0">
                <a:cs typeface="Calibri"/>
              </a:rPr>
              <a:t>Border Leafs are set to the same ASN in the L3LS Studio to prevent routing loops</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27008750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734944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Example7 Detail</a:t>
            </a:r>
            <a:endParaRPr lang="en-US" sz="4800" dirty="0"/>
          </a:p>
        </p:txBody>
      </p:sp>
      <p:pic>
        <p:nvPicPr>
          <p:cNvPr id="6" name="Picture 6" descr="Diagram&#10;&#10;Description automatically generated">
            <a:extLst>
              <a:ext uri="{FF2B5EF4-FFF2-40B4-BE49-F238E27FC236}">
                <a16:creationId xmlns:a16="http://schemas.microsoft.com/office/drawing/2014/main" id="{AC0F5C4A-8787-35B2-7B2C-BCE64F50443F}"/>
              </a:ext>
            </a:extLst>
          </p:cNvPr>
          <p:cNvPicPr>
            <a:picLocks noGrp="1" noChangeAspect="1"/>
          </p:cNvPicPr>
          <p:nvPr>
            <p:ph idx="1"/>
          </p:nvPr>
        </p:nvPicPr>
        <p:blipFill>
          <a:blip r:embed="rId2"/>
          <a:stretch>
            <a:fillRect/>
          </a:stretch>
        </p:blipFill>
        <p:spPr>
          <a:xfrm>
            <a:off x="389917" y="1333625"/>
            <a:ext cx="11634165" cy="4927338"/>
          </a:xfrm>
        </p:spPr>
      </p:pic>
    </p:spTree>
    <p:extLst>
      <p:ext uri="{BB962C8B-B14F-4D97-AF65-F5344CB8AC3E}">
        <p14:creationId xmlns:p14="http://schemas.microsoft.com/office/powerpoint/2010/main" val="2479725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50AE1-9DC0-5C2D-4C57-AFB8D9B2CF69}"/>
              </a:ext>
            </a:extLst>
          </p:cNvPr>
          <p:cNvSpPr>
            <a:spLocks noGrp="1"/>
          </p:cNvSpPr>
          <p:nvPr>
            <p:ph type="title"/>
          </p:nvPr>
        </p:nvSpPr>
        <p:spPr>
          <a:xfrm>
            <a:off x="178942" y="-45841"/>
            <a:ext cx="11502571" cy="1325563"/>
          </a:xfrm>
        </p:spPr>
        <p:txBody>
          <a:bodyPr/>
          <a:lstStyle/>
          <a:p>
            <a:r>
              <a:rPr lang="en-US" dirty="0">
                <a:cs typeface="Calibri Light"/>
              </a:rPr>
              <a:t>CV Studios GitHub site</a:t>
            </a:r>
            <a:br>
              <a:rPr lang="en-US" dirty="0">
                <a:cs typeface="Calibri Light"/>
              </a:rPr>
            </a:br>
            <a:r>
              <a:rPr lang="en-US" sz="2800" dirty="0">
                <a:cs typeface="Calibri Light"/>
              </a:rPr>
              <a:t>Clone these files to your laptop – details on next slide</a:t>
            </a:r>
            <a:endParaRPr lang="en-US" sz="2800" dirty="0"/>
          </a:p>
        </p:txBody>
      </p:sp>
      <p:pic>
        <p:nvPicPr>
          <p:cNvPr id="6" name="Picture 5">
            <a:extLst>
              <a:ext uri="{FF2B5EF4-FFF2-40B4-BE49-F238E27FC236}">
                <a16:creationId xmlns:a16="http://schemas.microsoft.com/office/drawing/2014/main" id="{83F8382F-51A6-0650-8DBB-94EE71BD0268}"/>
              </a:ext>
            </a:extLst>
          </p:cNvPr>
          <p:cNvPicPr>
            <a:picLocks noChangeAspect="1"/>
          </p:cNvPicPr>
          <p:nvPr/>
        </p:nvPicPr>
        <p:blipFill>
          <a:blip r:embed="rId2"/>
          <a:stretch>
            <a:fillRect/>
          </a:stretch>
        </p:blipFill>
        <p:spPr>
          <a:xfrm>
            <a:off x="2318899" y="1279722"/>
            <a:ext cx="9803161" cy="5578278"/>
          </a:xfrm>
          <a:prstGeom prst="rect">
            <a:avLst/>
          </a:prstGeom>
        </p:spPr>
      </p:pic>
    </p:spTree>
    <p:extLst>
      <p:ext uri="{BB962C8B-B14F-4D97-AF65-F5344CB8AC3E}">
        <p14:creationId xmlns:p14="http://schemas.microsoft.com/office/powerpoint/2010/main" val="17216094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36133" y="329497"/>
            <a:ext cx="10515600" cy="1133693"/>
          </a:xfrm>
        </p:spPr>
        <p:txBody>
          <a:bodyPr>
            <a:normAutofit/>
          </a:bodyPr>
          <a:lstStyle/>
          <a:p>
            <a:r>
              <a:rPr lang="en-US" sz="5200" dirty="0">
                <a:cs typeface="Calibri Light"/>
              </a:rPr>
              <a:t>Example7 Tags</a:t>
            </a:r>
            <a:endParaRPr lang="en-US" sz="5200" dirty="0"/>
          </a:p>
        </p:txBody>
      </p:sp>
      <p:sp>
        <p:nvSpPr>
          <p:cNvPr id="9" name="TextBox 8">
            <a:extLst>
              <a:ext uri="{FF2B5EF4-FFF2-40B4-BE49-F238E27FC236}">
                <a16:creationId xmlns:a16="http://schemas.microsoft.com/office/drawing/2014/main" id="{E30930DB-4EE7-8964-1D0F-D1883500E487}"/>
              </a:ext>
            </a:extLst>
          </p:cNvPr>
          <p:cNvSpPr txBox="1"/>
          <p:nvPr/>
        </p:nvSpPr>
        <p:spPr>
          <a:xfrm>
            <a:off x="1316637" y="1463190"/>
            <a:ext cx="6183084" cy="5324535"/>
          </a:xfrm>
          <a:prstGeom prst="rect">
            <a:avLst/>
          </a:prstGeom>
          <a:noFill/>
        </p:spPr>
        <p:txBody>
          <a:bodyPr wrap="square">
            <a:spAutoFit/>
          </a:bodyPr>
          <a:lstStyle/>
          <a:p>
            <a:r>
              <a:rPr lang="en-US" sz="1000" dirty="0"/>
              <a:t>Campus, L2DC-eos11-eos12-eos13, eos11</a:t>
            </a:r>
          </a:p>
          <a:p>
            <a:r>
              <a:rPr lang="en-US" sz="1000" dirty="0"/>
              <a:t>Campus, L2DC-eos11-eos12-eos13, eos12</a:t>
            </a:r>
          </a:p>
          <a:p>
            <a:r>
              <a:rPr lang="en-US" sz="1000" dirty="0"/>
              <a:t>Campus, L2DC-eos11-eos12-eos13, eos13</a:t>
            </a:r>
          </a:p>
          <a:p>
            <a:r>
              <a:rPr lang="en-US" sz="1000" dirty="0"/>
              <a:t>Campus, L3DC-End-device-eos9, eos9</a:t>
            </a:r>
          </a:p>
          <a:p>
            <a:r>
              <a:rPr lang="en-US" sz="1000" dirty="0"/>
              <a:t>Campus-Pod, L2DC-eos12, eos12</a:t>
            </a:r>
          </a:p>
          <a:p>
            <a:r>
              <a:rPr lang="en-US" sz="1000" dirty="0"/>
              <a:t>DC, L3DC-eos2-eos3-eos4-eos5-eos9, eos2</a:t>
            </a:r>
          </a:p>
          <a:p>
            <a:r>
              <a:rPr lang="en-US" sz="1000" dirty="0"/>
              <a:t>DC, L3DC-eos2-eos3-eos4-eos5-eos9, eos3</a:t>
            </a:r>
          </a:p>
          <a:p>
            <a:r>
              <a:rPr lang="en-US" sz="1000" dirty="0"/>
              <a:t>DC, L3DC-eos2-eos3-eos4-eos5-eos9, eos4</a:t>
            </a:r>
          </a:p>
          <a:p>
            <a:r>
              <a:rPr lang="en-US" sz="1000" dirty="0"/>
              <a:t>DC, L3DC-eos2-eos3-eos4-eos5-eos9, eos5</a:t>
            </a:r>
          </a:p>
          <a:p>
            <a:r>
              <a:rPr lang="en-US" sz="1000" dirty="0"/>
              <a:t>DC, L3DC-eos2-eos3-eos4-eos5-eos9, eos9</a:t>
            </a:r>
          </a:p>
          <a:p>
            <a:r>
              <a:rPr lang="en-US" sz="1000" dirty="0"/>
              <a:t>DC-Pod, 1, eos2</a:t>
            </a:r>
          </a:p>
          <a:p>
            <a:r>
              <a:rPr lang="en-US" sz="1000" dirty="0"/>
              <a:t>DC-Pod, 1, eos3</a:t>
            </a:r>
          </a:p>
          <a:p>
            <a:r>
              <a:rPr lang="en-US" sz="1000" dirty="0"/>
              <a:t>DC-Pod, 1, eos4</a:t>
            </a:r>
          </a:p>
          <a:p>
            <a:r>
              <a:rPr lang="en-US" sz="1000" dirty="0"/>
              <a:t>DC-Pod, 1, eos5</a:t>
            </a:r>
          </a:p>
          <a:p>
            <a:r>
              <a:rPr lang="en-US" sz="1000" dirty="0"/>
              <a:t>DC-Pod, 1, eos9</a:t>
            </a:r>
          </a:p>
          <a:p>
            <a:r>
              <a:rPr lang="en-US" sz="1000" dirty="0"/>
              <a:t>Edge-Router-Domain, 11-13, eos11</a:t>
            </a:r>
          </a:p>
          <a:p>
            <a:r>
              <a:rPr lang="en-US" sz="1000" dirty="0"/>
              <a:t>Edge-Router-Domain, 11-13, eos13</a:t>
            </a:r>
          </a:p>
          <a:p>
            <a:r>
              <a:rPr lang="en-US" sz="1000" dirty="0"/>
              <a:t>Edge-Router-Domain, 2, eos2</a:t>
            </a:r>
          </a:p>
          <a:p>
            <a:r>
              <a:rPr lang="en-US" sz="1000" dirty="0"/>
              <a:t>Edge-Router-Domain, 5, eos5</a:t>
            </a:r>
          </a:p>
          <a:p>
            <a:r>
              <a:rPr lang="en-US" sz="1000" dirty="0"/>
              <a:t>Edge-Router-Domain, 9, eos9</a:t>
            </a:r>
          </a:p>
          <a:p>
            <a:r>
              <a:rPr lang="en-US" sz="1000" dirty="0"/>
              <a:t>Leaf-Domain, 2, eos2</a:t>
            </a:r>
          </a:p>
          <a:p>
            <a:r>
              <a:rPr lang="en-US" sz="1000" dirty="0"/>
              <a:t>Leaf-Domain, 5, eos5</a:t>
            </a:r>
          </a:p>
          <a:p>
            <a:r>
              <a:rPr lang="en-US" sz="1000" dirty="0"/>
              <a:t>Leaf-Domain, 9, eos9</a:t>
            </a:r>
          </a:p>
          <a:p>
            <a:r>
              <a:rPr lang="en-US" sz="1000" dirty="0"/>
              <a:t>Leaf-Number, 1, eos2</a:t>
            </a:r>
          </a:p>
          <a:p>
            <a:r>
              <a:rPr lang="en-US" sz="1000" dirty="0"/>
              <a:t>Leaf-Number, 2, eos5</a:t>
            </a:r>
          </a:p>
          <a:p>
            <a:r>
              <a:rPr lang="en-US" sz="1000" dirty="0"/>
              <a:t>Leaf-Number, 3, eos9</a:t>
            </a:r>
          </a:p>
          <a:p>
            <a:r>
              <a:rPr lang="en-US" sz="1000" dirty="0"/>
              <a:t>Network, Ex7-CoreNet-eos1-eos2-eos5-eos6-eos11-eos13, eos1</a:t>
            </a:r>
          </a:p>
          <a:p>
            <a:r>
              <a:rPr lang="en-US" sz="1000" dirty="0"/>
              <a:t>Network, Ex7-CoreNet-eos1-eos2-eos5-eos6-eos11-eos13, eos11</a:t>
            </a:r>
          </a:p>
          <a:p>
            <a:r>
              <a:rPr lang="en-US" sz="1000" dirty="0"/>
              <a:t>Network, Ex7-CoreNet-eos1-eos2-eos5-eos6-eos11-eos13, eos13</a:t>
            </a:r>
          </a:p>
          <a:p>
            <a:r>
              <a:rPr lang="en-US" sz="1000" dirty="0"/>
              <a:t>Network, Ex7-CoreNet-eos1-eos2-eos5-eos6-eos11-eos13, eos2</a:t>
            </a:r>
          </a:p>
          <a:p>
            <a:r>
              <a:rPr lang="en-US" sz="1000" dirty="0"/>
              <a:t>Network, Ex7-CoreNet-eos1-eos2-eos5-eos6-eos11-eos13, eos5</a:t>
            </a:r>
          </a:p>
          <a:p>
            <a:r>
              <a:rPr lang="en-US" sz="1000" dirty="0"/>
              <a:t>Network, Ex7-CoreNet-eos1-eos2-eos5-eos6-eos11-eos13, eos6</a:t>
            </a:r>
          </a:p>
          <a:p>
            <a:r>
              <a:rPr lang="en-US" sz="1000" dirty="0"/>
              <a:t>Network, L3DC-End-device-eos9, eos9</a:t>
            </a:r>
          </a:p>
          <a:p>
            <a:endParaRPr lang="en-US" sz="1000" dirty="0"/>
          </a:p>
        </p:txBody>
      </p:sp>
      <p:sp>
        <p:nvSpPr>
          <p:cNvPr id="8" name="TextBox 7">
            <a:extLst>
              <a:ext uri="{FF2B5EF4-FFF2-40B4-BE49-F238E27FC236}">
                <a16:creationId xmlns:a16="http://schemas.microsoft.com/office/drawing/2014/main" id="{1F69AA98-E954-94B6-4395-BC61213C27F9}"/>
              </a:ext>
            </a:extLst>
          </p:cNvPr>
          <p:cNvSpPr txBox="1"/>
          <p:nvPr/>
        </p:nvSpPr>
        <p:spPr>
          <a:xfrm>
            <a:off x="7673109" y="1924854"/>
            <a:ext cx="6183744" cy="4401205"/>
          </a:xfrm>
          <a:prstGeom prst="rect">
            <a:avLst/>
          </a:prstGeom>
          <a:noFill/>
        </p:spPr>
        <p:txBody>
          <a:bodyPr wrap="square">
            <a:spAutoFit/>
          </a:bodyPr>
          <a:lstStyle/>
          <a:p>
            <a:r>
              <a:rPr lang="en-US" sz="1000" dirty="0"/>
              <a:t>Role, Core, eos1</a:t>
            </a:r>
          </a:p>
          <a:p>
            <a:r>
              <a:rPr lang="en-US" sz="1000" dirty="0"/>
              <a:t>Role, Core, eos6</a:t>
            </a:r>
          </a:p>
          <a:p>
            <a:r>
              <a:rPr lang="en-US" sz="1000" dirty="0"/>
              <a:t>Role, Edge-Router, eos11</a:t>
            </a:r>
          </a:p>
          <a:p>
            <a:r>
              <a:rPr lang="en-US" sz="1000" dirty="0"/>
              <a:t>Role, Edge-Router, eos13</a:t>
            </a:r>
          </a:p>
          <a:p>
            <a:r>
              <a:rPr lang="en-US" sz="1000" dirty="0"/>
              <a:t>Role, Edge-Router, eos2</a:t>
            </a:r>
          </a:p>
          <a:p>
            <a:r>
              <a:rPr lang="en-US" sz="1000" dirty="0"/>
              <a:t>Role, Edge-Router, eos5</a:t>
            </a:r>
          </a:p>
          <a:p>
            <a:r>
              <a:rPr lang="en-US" sz="1000" dirty="0"/>
              <a:t>Role, Leaf, eos2</a:t>
            </a:r>
          </a:p>
          <a:p>
            <a:r>
              <a:rPr lang="en-US" sz="1000" dirty="0"/>
              <a:t>Role, Leaf, eos5</a:t>
            </a:r>
          </a:p>
          <a:p>
            <a:r>
              <a:rPr lang="en-US" sz="1000" dirty="0"/>
              <a:t>Role, Leaf, eos9</a:t>
            </a:r>
          </a:p>
          <a:p>
            <a:r>
              <a:rPr lang="en-US" sz="1000" dirty="0"/>
              <a:t>Role, Spine, eos3</a:t>
            </a:r>
          </a:p>
          <a:p>
            <a:r>
              <a:rPr lang="en-US" sz="1000" dirty="0"/>
              <a:t>Role, Spine, eos4</a:t>
            </a:r>
          </a:p>
          <a:p>
            <a:r>
              <a:rPr lang="en-US" sz="1000" dirty="0"/>
              <a:t>Spine-Number, 1, eos4</a:t>
            </a:r>
          </a:p>
          <a:p>
            <a:r>
              <a:rPr lang="en-US" sz="1000" dirty="0"/>
              <a:t>Spine-Number, 2, eos3</a:t>
            </a:r>
          </a:p>
          <a:p>
            <a:r>
              <a:rPr lang="en-US" sz="1000" dirty="0" err="1"/>
              <a:t>router_bgp.as</a:t>
            </a:r>
            <a:r>
              <a:rPr lang="en-US" sz="1000" dirty="0"/>
              <a:t>, 65000, eos3</a:t>
            </a:r>
          </a:p>
          <a:p>
            <a:r>
              <a:rPr lang="en-US" sz="1000" dirty="0" err="1"/>
              <a:t>router_bgp.as</a:t>
            </a:r>
            <a:r>
              <a:rPr lang="en-US" sz="1000" dirty="0"/>
              <a:t>, 65000, eos4</a:t>
            </a:r>
          </a:p>
          <a:p>
            <a:r>
              <a:rPr lang="en-US" sz="1000" dirty="0" err="1"/>
              <a:t>router_bgp.as</a:t>
            </a:r>
            <a:r>
              <a:rPr lang="en-US" sz="1000" dirty="0"/>
              <a:t>, 65001, eos2</a:t>
            </a:r>
          </a:p>
          <a:p>
            <a:r>
              <a:rPr lang="en-US" sz="1000" dirty="0" err="1"/>
              <a:t>router_bgp.as</a:t>
            </a:r>
            <a:r>
              <a:rPr lang="en-US" sz="1000" dirty="0"/>
              <a:t>, 65001, eos5</a:t>
            </a:r>
          </a:p>
          <a:p>
            <a:r>
              <a:rPr lang="en-US" sz="1000" dirty="0" err="1"/>
              <a:t>router_bgp.as</a:t>
            </a:r>
            <a:r>
              <a:rPr lang="en-US" sz="1000" dirty="0"/>
              <a:t>, 65009, eos9</a:t>
            </a:r>
          </a:p>
          <a:p>
            <a:r>
              <a:rPr lang="en-US" sz="1000" dirty="0" err="1"/>
              <a:t>router_bgp.router_id</a:t>
            </a:r>
            <a:r>
              <a:rPr lang="en-US" sz="1000" dirty="0"/>
              <a:t>, 1.1.1.1, eos1</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172.16.0.1, eos4</a:t>
            </a:r>
          </a:p>
          <a:p>
            <a:r>
              <a:rPr lang="en-US" sz="1000" dirty="0" err="1"/>
              <a:t>router_bgp.router_id</a:t>
            </a:r>
            <a:r>
              <a:rPr lang="en-US" sz="1000" dirty="0"/>
              <a:t>, 172.16.0.2, eos3</a:t>
            </a:r>
          </a:p>
          <a:p>
            <a:r>
              <a:rPr lang="en-US" sz="1000" dirty="0" err="1"/>
              <a:t>router_bgp.router_id</a:t>
            </a:r>
            <a:r>
              <a:rPr lang="en-US" sz="1000" dirty="0"/>
              <a:t>, 172.16.0.3, eos2</a:t>
            </a:r>
          </a:p>
          <a:p>
            <a:r>
              <a:rPr lang="en-US" sz="1000" dirty="0" err="1"/>
              <a:t>router_bgp.router_id</a:t>
            </a:r>
            <a:r>
              <a:rPr lang="en-US" sz="1000" dirty="0"/>
              <a:t>, 172.16.0.4, eos5</a:t>
            </a:r>
          </a:p>
          <a:p>
            <a:r>
              <a:rPr lang="en-US" sz="1000" dirty="0" err="1"/>
              <a:t>router_bgp.router_id</a:t>
            </a:r>
            <a:r>
              <a:rPr lang="en-US" sz="1000" dirty="0"/>
              <a:t>, 172.16.0.5, eos9</a:t>
            </a:r>
          </a:p>
          <a:p>
            <a:r>
              <a:rPr lang="en-US" sz="1000" dirty="0" err="1"/>
              <a:t>router_bgp.router_id</a:t>
            </a:r>
            <a:r>
              <a:rPr lang="en-US" sz="1000" dirty="0"/>
              <a:t>, 6.6.6.6, eos6</a:t>
            </a:r>
          </a:p>
          <a:p>
            <a:r>
              <a:rPr lang="en-US" sz="1000" dirty="0"/>
              <a:t>➜  ~</a:t>
            </a:r>
          </a:p>
        </p:txBody>
      </p:sp>
    </p:spTree>
    <p:extLst>
      <p:ext uri="{BB962C8B-B14F-4D97-AF65-F5344CB8AC3E}">
        <p14:creationId xmlns:p14="http://schemas.microsoft.com/office/powerpoint/2010/main" val="838558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Example7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6287442" y="1412018"/>
            <a:ext cx="4202546" cy="523220"/>
          </a:xfrm>
          <a:prstGeom prst="rect">
            <a:avLst/>
          </a:prstGeom>
          <a:noFill/>
        </p:spPr>
        <p:txBody>
          <a:bodyPr wrap="square" rtlCol="0">
            <a:spAutoFit/>
          </a:bodyPr>
          <a:lstStyle/>
          <a:p>
            <a:r>
              <a:rPr lang="en-US" sz="2800" dirty="0"/>
              <a:t>L3LS Studio</a:t>
            </a:r>
          </a:p>
        </p:txBody>
      </p:sp>
      <p:pic>
        <p:nvPicPr>
          <p:cNvPr id="7" name="Picture 6">
            <a:extLst>
              <a:ext uri="{FF2B5EF4-FFF2-40B4-BE49-F238E27FC236}">
                <a16:creationId xmlns:a16="http://schemas.microsoft.com/office/drawing/2014/main" id="{634A9E0C-751C-D5A9-809F-3E046C50A62F}"/>
              </a:ext>
            </a:extLst>
          </p:cNvPr>
          <p:cNvPicPr>
            <a:picLocks noChangeAspect="1"/>
          </p:cNvPicPr>
          <p:nvPr/>
        </p:nvPicPr>
        <p:blipFill>
          <a:blip r:embed="rId2"/>
          <a:stretch>
            <a:fillRect/>
          </a:stretch>
        </p:blipFill>
        <p:spPr>
          <a:xfrm>
            <a:off x="6096000" y="2023190"/>
            <a:ext cx="4769757" cy="1689735"/>
          </a:xfrm>
          <a:prstGeom prst="rect">
            <a:avLst/>
          </a:prstGeom>
        </p:spPr>
      </p:pic>
      <p:pic>
        <p:nvPicPr>
          <p:cNvPr id="12" name="Picture 11">
            <a:extLst>
              <a:ext uri="{FF2B5EF4-FFF2-40B4-BE49-F238E27FC236}">
                <a16:creationId xmlns:a16="http://schemas.microsoft.com/office/drawing/2014/main" id="{1E86AF45-5AAB-12A0-75F3-9A1EB7AA65B2}"/>
              </a:ext>
            </a:extLst>
          </p:cNvPr>
          <p:cNvPicPr>
            <a:picLocks noChangeAspect="1"/>
          </p:cNvPicPr>
          <p:nvPr/>
        </p:nvPicPr>
        <p:blipFill>
          <a:blip r:embed="rId3"/>
          <a:stretch>
            <a:fillRect/>
          </a:stretch>
        </p:blipFill>
        <p:spPr>
          <a:xfrm>
            <a:off x="294526" y="4977492"/>
            <a:ext cx="5028588" cy="1726880"/>
          </a:xfrm>
          <a:prstGeom prst="rect">
            <a:avLst/>
          </a:prstGeom>
        </p:spPr>
      </p:pic>
      <p:pic>
        <p:nvPicPr>
          <p:cNvPr id="3" name="Picture 2">
            <a:extLst>
              <a:ext uri="{FF2B5EF4-FFF2-40B4-BE49-F238E27FC236}">
                <a16:creationId xmlns:a16="http://schemas.microsoft.com/office/drawing/2014/main" id="{A4920626-03C9-2BE4-CE2D-6E7E54D5EDF6}"/>
              </a:ext>
            </a:extLst>
          </p:cNvPr>
          <p:cNvPicPr>
            <a:picLocks noChangeAspect="1"/>
          </p:cNvPicPr>
          <p:nvPr/>
        </p:nvPicPr>
        <p:blipFill>
          <a:blip r:embed="rId4"/>
          <a:stretch>
            <a:fillRect/>
          </a:stretch>
        </p:blipFill>
        <p:spPr>
          <a:xfrm>
            <a:off x="230720" y="1973329"/>
            <a:ext cx="4769757" cy="1867959"/>
          </a:xfrm>
          <a:prstGeom prst="rect">
            <a:avLst/>
          </a:prstGeom>
        </p:spPr>
      </p:pic>
      <p:pic>
        <p:nvPicPr>
          <p:cNvPr id="4" name="Picture 3">
            <a:extLst>
              <a:ext uri="{FF2B5EF4-FFF2-40B4-BE49-F238E27FC236}">
                <a16:creationId xmlns:a16="http://schemas.microsoft.com/office/drawing/2014/main" id="{D0341D25-3A72-1A51-C9C1-05BD44C4241A}"/>
              </a:ext>
            </a:extLst>
          </p:cNvPr>
          <p:cNvPicPr>
            <a:picLocks noChangeAspect="1"/>
          </p:cNvPicPr>
          <p:nvPr/>
        </p:nvPicPr>
        <p:blipFill>
          <a:blip r:embed="rId5"/>
          <a:stretch>
            <a:fillRect/>
          </a:stretch>
        </p:blipFill>
        <p:spPr>
          <a:xfrm>
            <a:off x="6096000" y="4991306"/>
            <a:ext cx="4374243" cy="1713066"/>
          </a:xfrm>
          <a:prstGeom prst="rect">
            <a:avLst/>
          </a:prstGeom>
        </p:spPr>
      </p:pic>
      <p:sp>
        <p:nvSpPr>
          <p:cNvPr id="13" name="TextBox 12">
            <a:extLst>
              <a:ext uri="{FF2B5EF4-FFF2-40B4-BE49-F238E27FC236}">
                <a16:creationId xmlns:a16="http://schemas.microsoft.com/office/drawing/2014/main" id="{8B0C8D7E-E928-EFF0-0C76-B2E5D01FBA21}"/>
              </a:ext>
            </a:extLst>
          </p:cNvPr>
          <p:cNvSpPr txBox="1"/>
          <p:nvPr/>
        </p:nvSpPr>
        <p:spPr>
          <a:xfrm>
            <a:off x="6287442" y="4362954"/>
            <a:ext cx="4202546" cy="523220"/>
          </a:xfrm>
          <a:prstGeom prst="rect">
            <a:avLst/>
          </a:prstGeom>
          <a:noFill/>
        </p:spPr>
        <p:txBody>
          <a:bodyPr wrap="square" rtlCol="0">
            <a:spAutoFit/>
          </a:bodyPr>
          <a:lstStyle/>
          <a:p>
            <a:r>
              <a:rPr lang="en-US" sz="2800" dirty="0"/>
              <a:t>EVPN Studio</a:t>
            </a:r>
          </a:p>
        </p:txBody>
      </p:sp>
    </p:spTree>
    <p:extLst>
      <p:ext uri="{BB962C8B-B14F-4D97-AF65-F5344CB8AC3E}">
        <p14:creationId xmlns:p14="http://schemas.microsoft.com/office/powerpoint/2010/main" val="36184819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Example7 Traffic Test</a:t>
            </a:r>
            <a:endParaRPr lang="en-US" dirty="0"/>
          </a:p>
        </p:txBody>
      </p:sp>
      <p:sp>
        <p:nvSpPr>
          <p:cNvPr id="7" name="Content Placeholder 2">
            <a:extLst>
              <a:ext uri="{FF2B5EF4-FFF2-40B4-BE49-F238E27FC236}">
                <a16:creationId xmlns:a16="http://schemas.microsoft.com/office/drawing/2014/main" id="{8F7710B5-3FDC-EC16-DEEB-5036ACD748EA}"/>
              </a:ext>
            </a:extLst>
          </p:cNvPr>
          <p:cNvSpPr txBox="1">
            <a:spLocks/>
          </p:cNvSpPr>
          <p:nvPr/>
        </p:nvSpPr>
        <p:spPr>
          <a:xfrm>
            <a:off x="990600" y="19780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From Campus switch eos12 ping DC Leaf eos9 14.14.14.2 </a:t>
            </a:r>
          </a:p>
          <a:p>
            <a:r>
              <a:rPr lang="en-US" dirty="0">
                <a:ea typeface="+mn-lt"/>
                <a:cs typeface="+mn-lt"/>
              </a:rPr>
              <a:t>From DC Leaf eos9 14.14.14.2 ping Campus switch eos12</a:t>
            </a: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40748785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02771" y="169182"/>
            <a:ext cx="11226800" cy="1332820"/>
          </a:xfrm>
        </p:spPr>
        <p:txBody>
          <a:bodyPr/>
          <a:lstStyle/>
          <a:p>
            <a:r>
              <a:rPr lang="en-US" dirty="0">
                <a:cs typeface="Calibri Light"/>
              </a:rPr>
              <a:t>Example8 eBGP Routed Enterprise</a:t>
            </a:r>
            <a:endParaRPr lang="en-US" dirty="0"/>
          </a:p>
        </p:txBody>
      </p:sp>
      <p:pic>
        <p:nvPicPr>
          <p:cNvPr id="3" name="Picture 4" descr="Diagram, schematic&#10;&#10;Description automatically generated">
            <a:extLst>
              <a:ext uri="{FF2B5EF4-FFF2-40B4-BE49-F238E27FC236}">
                <a16:creationId xmlns:a16="http://schemas.microsoft.com/office/drawing/2014/main" id="{B5B58562-AB07-D728-54BA-54BFA3AC14F2}"/>
              </a:ext>
            </a:extLst>
          </p:cNvPr>
          <p:cNvPicPr>
            <a:picLocks noChangeAspect="1"/>
          </p:cNvPicPr>
          <p:nvPr/>
        </p:nvPicPr>
        <p:blipFill>
          <a:blip r:embed="rId2"/>
          <a:stretch>
            <a:fillRect/>
          </a:stretch>
        </p:blipFill>
        <p:spPr>
          <a:xfrm>
            <a:off x="805543" y="1506420"/>
            <a:ext cx="10218057" cy="4897445"/>
          </a:xfrm>
          <a:prstGeom prst="rect">
            <a:avLst/>
          </a:prstGeom>
        </p:spPr>
      </p:pic>
    </p:spTree>
    <p:extLst>
      <p:ext uri="{BB962C8B-B14F-4D97-AF65-F5344CB8AC3E}">
        <p14:creationId xmlns:p14="http://schemas.microsoft.com/office/powerpoint/2010/main" val="40514181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a:xfrm>
            <a:off x="838200" y="365125"/>
            <a:ext cx="10232571" cy="1332820"/>
          </a:xfrm>
        </p:spPr>
        <p:txBody>
          <a:bodyPr>
            <a:normAutofit/>
          </a:bodyPr>
          <a:lstStyle/>
          <a:p>
            <a:r>
              <a:rPr lang="en-US" dirty="0">
                <a:cs typeface="Calibri Light"/>
              </a:rPr>
              <a:t>Example8 BGP Routed Enterprise</a:t>
            </a:r>
            <a:br>
              <a:rPr lang="en-US" dirty="0">
                <a:cs typeface="Calibri Light"/>
              </a:rPr>
            </a:br>
            <a:r>
              <a:rPr lang="en-US" dirty="0">
                <a:cs typeface="Calibri Light"/>
              </a:rPr>
              <a:t> </a:t>
            </a:r>
            <a:r>
              <a:rPr lang="en-US" sz="2000" dirty="0">
                <a:cs typeface="Calibri Light"/>
              </a:rPr>
              <a:t>No OSPF or EVPN is used in this example</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2 Edge Routers in a Camus, 2 Core Routers and 2 Edge Routers in L3DC</a:t>
            </a:r>
          </a:p>
          <a:p>
            <a:endParaRPr lang="en-US" dirty="0">
              <a:ea typeface="Calibri"/>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27535378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Example8 Detail </a:t>
            </a:r>
            <a:endParaRPr lang="en-US" sz="4800" dirty="0"/>
          </a:p>
        </p:txBody>
      </p:sp>
      <p:pic>
        <p:nvPicPr>
          <p:cNvPr id="6" name="Picture 6" descr="Diagram, schematic&#10;&#10;Description automatically generated">
            <a:extLst>
              <a:ext uri="{FF2B5EF4-FFF2-40B4-BE49-F238E27FC236}">
                <a16:creationId xmlns:a16="http://schemas.microsoft.com/office/drawing/2014/main" id="{B8490319-589C-9D0D-5D5F-FC0C09920349}"/>
              </a:ext>
            </a:extLst>
          </p:cNvPr>
          <p:cNvPicPr>
            <a:picLocks noGrp="1" noChangeAspect="1"/>
          </p:cNvPicPr>
          <p:nvPr>
            <p:ph idx="1"/>
          </p:nvPr>
        </p:nvPicPr>
        <p:blipFill>
          <a:blip r:embed="rId2"/>
          <a:stretch>
            <a:fillRect/>
          </a:stretch>
        </p:blipFill>
        <p:spPr>
          <a:xfrm>
            <a:off x="235858" y="1199773"/>
            <a:ext cx="11792857" cy="4645099"/>
          </a:xfrm>
        </p:spPr>
      </p:pic>
    </p:spTree>
    <p:extLst>
      <p:ext uri="{BB962C8B-B14F-4D97-AF65-F5344CB8AC3E}">
        <p14:creationId xmlns:p14="http://schemas.microsoft.com/office/powerpoint/2010/main" val="5622172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25248" y="318611"/>
            <a:ext cx="10515600" cy="1133693"/>
          </a:xfrm>
        </p:spPr>
        <p:txBody>
          <a:bodyPr>
            <a:normAutofit/>
          </a:bodyPr>
          <a:lstStyle/>
          <a:p>
            <a:r>
              <a:rPr lang="en-US" sz="5200" dirty="0">
                <a:cs typeface="Calibri Light"/>
              </a:rPr>
              <a:t>Example8 Tags</a:t>
            </a:r>
            <a:endParaRPr lang="en-US" sz="5200" dirty="0"/>
          </a:p>
        </p:txBody>
      </p:sp>
      <p:sp>
        <p:nvSpPr>
          <p:cNvPr id="9" name="TextBox 8">
            <a:extLst>
              <a:ext uri="{FF2B5EF4-FFF2-40B4-BE49-F238E27FC236}">
                <a16:creationId xmlns:a16="http://schemas.microsoft.com/office/drawing/2014/main" id="{A84CD315-F048-EE83-A278-E008675F3A97}"/>
              </a:ext>
            </a:extLst>
          </p:cNvPr>
          <p:cNvSpPr txBox="1"/>
          <p:nvPr/>
        </p:nvSpPr>
        <p:spPr>
          <a:xfrm>
            <a:off x="1708810" y="1568797"/>
            <a:ext cx="6188528" cy="5170646"/>
          </a:xfrm>
          <a:prstGeom prst="rect">
            <a:avLst/>
          </a:prstGeom>
          <a:noFill/>
        </p:spPr>
        <p:txBody>
          <a:bodyPr wrap="square">
            <a:spAutoFit/>
          </a:bodyPr>
          <a:lstStyle/>
          <a:p>
            <a:r>
              <a:rPr lang="en-US" sz="1000" dirty="0"/>
              <a:t>Campus, L2DC-eos11-eos12-eos13, eos11</a:t>
            </a:r>
          </a:p>
          <a:p>
            <a:r>
              <a:rPr lang="en-US" sz="1000" dirty="0"/>
              <a:t>Campus, L2DC-eos11-eos12-eos13, eos12</a:t>
            </a:r>
          </a:p>
          <a:p>
            <a:r>
              <a:rPr lang="en-US" sz="1000" dirty="0"/>
              <a:t>Campus, L2DC-eos11-eos12-eos13, eos13</a:t>
            </a:r>
          </a:p>
          <a:p>
            <a:r>
              <a:rPr lang="en-US" sz="1000" dirty="0"/>
              <a:t>Campus, L3DC-End-device-eos9, eos9</a:t>
            </a:r>
          </a:p>
          <a:p>
            <a:r>
              <a:rPr lang="en-US" sz="1000" dirty="0"/>
              <a:t>Campus-Pod, L2DC-eos12, eos12</a:t>
            </a:r>
          </a:p>
          <a:p>
            <a:r>
              <a:rPr lang="en-US" sz="1000" dirty="0"/>
              <a:t>DC, L3DC-eos2-eos3-eos4-eos5-eos9, eos2</a:t>
            </a:r>
          </a:p>
          <a:p>
            <a:r>
              <a:rPr lang="en-US" sz="1000" dirty="0"/>
              <a:t>DC, L3DC-eos2-eos3-eos4-eos5-eos9, eos3</a:t>
            </a:r>
          </a:p>
          <a:p>
            <a:r>
              <a:rPr lang="en-US" sz="1000" dirty="0"/>
              <a:t>DC, L3DC-eos2-eos3-eos4-eos5-eos9, eos4</a:t>
            </a:r>
          </a:p>
          <a:p>
            <a:r>
              <a:rPr lang="en-US" sz="1000" dirty="0"/>
              <a:t>DC, L3DC-eos2-eos3-eos4-eos5-eos9, eos5</a:t>
            </a:r>
          </a:p>
          <a:p>
            <a:r>
              <a:rPr lang="en-US" sz="1000" dirty="0"/>
              <a:t>DC, L3DC-eos2-eos3-eos4-eos5-eos9, eos9</a:t>
            </a:r>
          </a:p>
          <a:p>
            <a:r>
              <a:rPr lang="en-US" sz="1000" dirty="0"/>
              <a:t>DC-Pod, 1, eos2</a:t>
            </a:r>
          </a:p>
          <a:p>
            <a:r>
              <a:rPr lang="en-US" sz="1000" dirty="0"/>
              <a:t>DC-Pod, 1, eos3</a:t>
            </a:r>
          </a:p>
          <a:p>
            <a:r>
              <a:rPr lang="en-US" sz="1000" dirty="0"/>
              <a:t>DC-Pod, 1, eos4</a:t>
            </a:r>
          </a:p>
          <a:p>
            <a:r>
              <a:rPr lang="en-US" sz="1000" dirty="0"/>
              <a:t>DC-Pod, 1, eos5</a:t>
            </a:r>
          </a:p>
          <a:p>
            <a:r>
              <a:rPr lang="en-US" sz="1000" dirty="0"/>
              <a:t>DC-Pod, 1, eos9</a:t>
            </a:r>
          </a:p>
          <a:p>
            <a:r>
              <a:rPr lang="en-US" sz="1000" dirty="0"/>
              <a:t>Edge-Router-Domain, 11-13, eos11</a:t>
            </a:r>
          </a:p>
          <a:p>
            <a:r>
              <a:rPr lang="en-US" sz="1000" dirty="0"/>
              <a:t>Edge-Router-Domain, 11-13, eos13</a:t>
            </a:r>
          </a:p>
          <a:p>
            <a:r>
              <a:rPr lang="en-US" sz="1000" dirty="0"/>
              <a:t>Edge-Router-Domain, 2, eos2</a:t>
            </a:r>
          </a:p>
          <a:p>
            <a:r>
              <a:rPr lang="en-US" sz="1000" dirty="0"/>
              <a:t>Edge-Router-Domain, 5, eos5</a:t>
            </a:r>
          </a:p>
          <a:p>
            <a:r>
              <a:rPr lang="en-US" sz="1000" dirty="0"/>
              <a:t>Edge-Router-Domain, 9, eos9</a:t>
            </a:r>
          </a:p>
          <a:p>
            <a:r>
              <a:rPr lang="en-US" sz="1000" dirty="0"/>
              <a:t>Leaf-Domain, 2, eos2</a:t>
            </a:r>
          </a:p>
          <a:p>
            <a:r>
              <a:rPr lang="en-US" sz="1000" dirty="0"/>
              <a:t>Leaf-Domain, 5, eos5</a:t>
            </a:r>
          </a:p>
          <a:p>
            <a:r>
              <a:rPr lang="en-US" sz="1000" dirty="0"/>
              <a:t>Leaf-Domain, 9, eos9</a:t>
            </a:r>
          </a:p>
          <a:p>
            <a:r>
              <a:rPr lang="en-US" sz="1000" dirty="0"/>
              <a:t>Leaf-Number, 1, eos2</a:t>
            </a:r>
          </a:p>
          <a:p>
            <a:r>
              <a:rPr lang="en-US" sz="1000" dirty="0"/>
              <a:t>Leaf-Number, 2, eos5</a:t>
            </a:r>
          </a:p>
          <a:p>
            <a:r>
              <a:rPr lang="en-US" sz="1000" dirty="0"/>
              <a:t>Leaf-Number, 3, eos9</a:t>
            </a:r>
          </a:p>
          <a:p>
            <a:r>
              <a:rPr lang="en-US" sz="1000" dirty="0"/>
              <a:t>Network, Ex8-CoreNet-eos1-eos6, eos1</a:t>
            </a:r>
          </a:p>
          <a:p>
            <a:r>
              <a:rPr lang="en-US" sz="1000" dirty="0"/>
              <a:t>Network, Ex8-CoreNet-eos1-eos6, eos6</a:t>
            </a:r>
          </a:p>
          <a:p>
            <a:r>
              <a:rPr lang="en-US" sz="1000" dirty="0"/>
              <a:t>Network, L2DC-eos11-eos13, eos11</a:t>
            </a:r>
          </a:p>
          <a:p>
            <a:r>
              <a:rPr lang="en-US" sz="1000" dirty="0"/>
              <a:t>Network, L2DC-eos11-eos13, eos13</a:t>
            </a:r>
          </a:p>
          <a:p>
            <a:r>
              <a:rPr lang="en-US" sz="1000" dirty="0"/>
              <a:t>Network, L3DC-Border-Leafs-eos2-eos5, eos2</a:t>
            </a:r>
          </a:p>
          <a:p>
            <a:r>
              <a:rPr lang="en-US" sz="1000" dirty="0"/>
              <a:t>Network, L3DC-Border-Leafs-eos2-eos5, eos5</a:t>
            </a:r>
          </a:p>
          <a:p>
            <a:r>
              <a:rPr lang="en-US" sz="1000" dirty="0"/>
              <a:t>Network, L3DC-End-device-eos9, eos9</a:t>
            </a:r>
          </a:p>
        </p:txBody>
      </p:sp>
      <p:sp>
        <p:nvSpPr>
          <p:cNvPr id="3" name="TextBox 2">
            <a:extLst>
              <a:ext uri="{FF2B5EF4-FFF2-40B4-BE49-F238E27FC236}">
                <a16:creationId xmlns:a16="http://schemas.microsoft.com/office/drawing/2014/main" id="{A8DA6005-6E35-FDEE-83BA-6B400669D882}"/>
              </a:ext>
            </a:extLst>
          </p:cNvPr>
          <p:cNvSpPr txBox="1"/>
          <p:nvPr/>
        </p:nvSpPr>
        <p:spPr>
          <a:xfrm>
            <a:off x="7249414" y="1645741"/>
            <a:ext cx="2356735" cy="5016758"/>
          </a:xfrm>
          <a:prstGeom prst="rect">
            <a:avLst/>
          </a:prstGeom>
          <a:noFill/>
        </p:spPr>
        <p:txBody>
          <a:bodyPr wrap="none" rtlCol="0">
            <a:spAutoFit/>
          </a:bodyPr>
          <a:lstStyle/>
          <a:p>
            <a:r>
              <a:rPr lang="en-US" sz="1000" dirty="0"/>
              <a:t>Role, Core, eos1</a:t>
            </a:r>
          </a:p>
          <a:p>
            <a:r>
              <a:rPr lang="en-US" sz="1000" dirty="0"/>
              <a:t>Role, Core, eos6</a:t>
            </a:r>
          </a:p>
          <a:p>
            <a:r>
              <a:rPr lang="en-US" sz="1000" dirty="0"/>
              <a:t>Role, Edge-Router, eos11</a:t>
            </a:r>
          </a:p>
          <a:p>
            <a:r>
              <a:rPr lang="en-US" sz="1000" dirty="0"/>
              <a:t>Role, Edge-Router, eos13</a:t>
            </a:r>
          </a:p>
          <a:p>
            <a:r>
              <a:rPr lang="en-US" sz="1000" dirty="0"/>
              <a:t>Role, Edge-Router, eos2</a:t>
            </a:r>
          </a:p>
          <a:p>
            <a:r>
              <a:rPr lang="en-US" sz="1000" dirty="0"/>
              <a:t>Role, Edge-Router, eos5</a:t>
            </a:r>
          </a:p>
          <a:p>
            <a:r>
              <a:rPr lang="en-US" sz="1000" dirty="0"/>
              <a:t>Role, Leaf, eos2</a:t>
            </a:r>
          </a:p>
          <a:p>
            <a:r>
              <a:rPr lang="en-US" sz="1000" dirty="0"/>
              <a:t>Role, Leaf, eos5</a:t>
            </a:r>
          </a:p>
          <a:p>
            <a:r>
              <a:rPr lang="en-US" sz="1000" dirty="0"/>
              <a:t>Role, Leaf, eos9</a:t>
            </a:r>
          </a:p>
          <a:p>
            <a:r>
              <a:rPr lang="en-US" sz="1000" dirty="0"/>
              <a:t>Role, Spine, eos3</a:t>
            </a:r>
          </a:p>
          <a:p>
            <a:r>
              <a:rPr lang="en-US" sz="1000" dirty="0"/>
              <a:t>Role, Spine, eos4</a:t>
            </a:r>
          </a:p>
          <a:p>
            <a:r>
              <a:rPr lang="en-US" sz="1000" dirty="0"/>
              <a:t>Spine-Number, 1, eos3</a:t>
            </a:r>
          </a:p>
          <a:p>
            <a:r>
              <a:rPr lang="en-US" sz="1000" dirty="0"/>
              <a:t>Spine-Number, 2, eos4</a:t>
            </a:r>
          </a:p>
          <a:p>
            <a:r>
              <a:rPr lang="en-US" sz="1000" dirty="0" err="1"/>
              <a:t>router_bgp.as</a:t>
            </a:r>
            <a:r>
              <a:rPr lang="en-US" sz="1000" dirty="0"/>
              <a:t>, 15, eos11</a:t>
            </a:r>
          </a:p>
          <a:p>
            <a:r>
              <a:rPr lang="en-US" sz="1000" dirty="0" err="1"/>
              <a:t>router_bgp.as</a:t>
            </a:r>
            <a:r>
              <a:rPr lang="en-US" sz="1000" dirty="0"/>
              <a:t>, 15, eos13</a:t>
            </a:r>
          </a:p>
          <a:p>
            <a:r>
              <a:rPr lang="en-US" sz="1000" dirty="0" err="1"/>
              <a:t>router_bgp.as</a:t>
            </a:r>
            <a:r>
              <a:rPr lang="en-US" sz="1000" dirty="0"/>
              <a:t>, 65000, eos3</a:t>
            </a:r>
          </a:p>
          <a:p>
            <a:r>
              <a:rPr lang="en-US" sz="1000" dirty="0" err="1"/>
              <a:t>router_bgp.as</a:t>
            </a:r>
            <a:r>
              <a:rPr lang="en-US" sz="1000" dirty="0"/>
              <a:t>, 65000, eos4</a:t>
            </a:r>
          </a:p>
          <a:p>
            <a:r>
              <a:rPr lang="en-US" sz="1000" dirty="0" err="1"/>
              <a:t>router_bgp.as</a:t>
            </a:r>
            <a:r>
              <a:rPr lang="en-US" sz="1000" dirty="0"/>
              <a:t>, 65001, eos2</a:t>
            </a:r>
          </a:p>
          <a:p>
            <a:r>
              <a:rPr lang="en-US" sz="1000" dirty="0" err="1"/>
              <a:t>router_bgp.as</a:t>
            </a:r>
            <a:r>
              <a:rPr lang="en-US" sz="1000" dirty="0"/>
              <a:t>, 65001, eos5</a:t>
            </a:r>
          </a:p>
          <a:p>
            <a:r>
              <a:rPr lang="en-US" sz="1000" dirty="0" err="1"/>
              <a:t>router_bgp.as</a:t>
            </a:r>
            <a:r>
              <a:rPr lang="en-US" sz="1000" dirty="0"/>
              <a:t>, 65009, eos9</a:t>
            </a:r>
          </a:p>
          <a:p>
            <a:r>
              <a:rPr lang="en-US" sz="1000" dirty="0" err="1"/>
              <a:t>router_bgp.as</a:t>
            </a:r>
            <a:r>
              <a:rPr lang="en-US" sz="1000" dirty="0"/>
              <a:t>, 7, eos1</a:t>
            </a:r>
          </a:p>
          <a:p>
            <a:r>
              <a:rPr lang="en-US" sz="1000" dirty="0" err="1"/>
              <a:t>router_bgp.as</a:t>
            </a:r>
            <a:r>
              <a:rPr lang="en-US" sz="1000" dirty="0"/>
              <a:t>, 7, eos6</a:t>
            </a:r>
          </a:p>
          <a:p>
            <a:r>
              <a:rPr lang="en-US" sz="1000" dirty="0" err="1"/>
              <a:t>router_bgp.router_id</a:t>
            </a:r>
            <a:r>
              <a:rPr lang="en-US" sz="1000" dirty="0"/>
              <a:t>, 1.1.1.1, eos1</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172.16.0.1, eos3</a:t>
            </a:r>
          </a:p>
          <a:p>
            <a:r>
              <a:rPr lang="en-US" sz="1000" dirty="0" err="1"/>
              <a:t>router_bgp.router_id</a:t>
            </a:r>
            <a:r>
              <a:rPr lang="en-US" sz="1000" dirty="0"/>
              <a:t>, 172.16.0.2, eos4</a:t>
            </a:r>
          </a:p>
          <a:p>
            <a:r>
              <a:rPr lang="en-US" sz="1000" dirty="0" err="1"/>
              <a:t>router_bgp.router_id</a:t>
            </a:r>
            <a:r>
              <a:rPr lang="en-US" sz="1000" dirty="0"/>
              <a:t>, 172.16.0.3, eos2</a:t>
            </a:r>
          </a:p>
          <a:p>
            <a:r>
              <a:rPr lang="en-US" sz="1000" dirty="0" err="1"/>
              <a:t>router_bgp.router_id</a:t>
            </a:r>
            <a:r>
              <a:rPr lang="en-US" sz="1000" dirty="0"/>
              <a:t>, 172.16.0.4, eos5</a:t>
            </a:r>
          </a:p>
          <a:p>
            <a:r>
              <a:rPr lang="en-US" sz="1000" dirty="0" err="1"/>
              <a:t>router_bgp.router_id</a:t>
            </a:r>
            <a:r>
              <a:rPr lang="en-US" sz="1000" dirty="0"/>
              <a:t>, 172.16.0.5, eos9</a:t>
            </a:r>
          </a:p>
          <a:p>
            <a:r>
              <a:rPr lang="en-US" sz="1000" dirty="0" err="1"/>
              <a:t>router_bgp.router_id</a:t>
            </a:r>
            <a:r>
              <a:rPr lang="en-US" sz="1000" dirty="0"/>
              <a:t>, 6.6.6.6, eos6</a:t>
            </a:r>
          </a:p>
          <a:p>
            <a:endParaRPr lang="en-US" sz="1000" dirty="0"/>
          </a:p>
        </p:txBody>
      </p:sp>
    </p:spTree>
    <p:extLst>
      <p:ext uri="{BB962C8B-B14F-4D97-AF65-F5344CB8AC3E}">
        <p14:creationId xmlns:p14="http://schemas.microsoft.com/office/powerpoint/2010/main" val="25159417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Example8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6287442" y="1412018"/>
            <a:ext cx="4202546" cy="523220"/>
          </a:xfrm>
          <a:prstGeom prst="rect">
            <a:avLst/>
          </a:prstGeom>
          <a:noFill/>
        </p:spPr>
        <p:txBody>
          <a:bodyPr wrap="square" rtlCol="0">
            <a:spAutoFit/>
          </a:bodyPr>
          <a:lstStyle/>
          <a:p>
            <a:r>
              <a:rPr lang="en-US" sz="2800" dirty="0"/>
              <a:t>L3LS Studio</a:t>
            </a:r>
          </a:p>
        </p:txBody>
      </p:sp>
      <p:pic>
        <p:nvPicPr>
          <p:cNvPr id="7" name="Picture 6">
            <a:extLst>
              <a:ext uri="{FF2B5EF4-FFF2-40B4-BE49-F238E27FC236}">
                <a16:creationId xmlns:a16="http://schemas.microsoft.com/office/drawing/2014/main" id="{634A9E0C-751C-D5A9-809F-3E046C50A62F}"/>
              </a:ext>
            </a:extLst>
          </p:cNvPr>
          <p:cNvPicPr>
            <a:picLocks noChangeAspect="1"/>
          </p:cNvPicPr>
          <p:nvPr/>
        </p:nvPicPr>
        <p:blipFill>
          <a:blip r:embed="rId2"/>
          <a:stretch>
            <a:fillRect/>
          </a:stretch>
        </p:blipFill>
        <p:spPr>
          <a:xfrm>
            <a:off x="6096000" y="2023190"/>
            <a:ext cx="4769757" cy="1689735"/>
          </a:xfrm>
          <a:prstGeom prst="rect">
            <a:avLst/>
          </a:prstGeom>
        </p:spPr>
      </p:pic>
      <p:pic>
        <p:nvPicPr>
          <p:cNvPr id="12" name="Picture 11">
            <a:extLst>
              <a:ext uri="{FF2B5EF4-FFF2-40B4-BE49-F238E27FC236}">
                <a16:creationId xmlns:a16="http://schemas.microsoft.com/office/drawing/2014/main" id="{1E86AF45-5AAB-12A0-75F3-9A1EB7AA65B2}"/>
              </a:ext>
            </a:extLst>
          </p:cNvPr>
          <p:cNvPicPr>
            <a:picLocks noChangeAspect="1"/>
          </p:cNvPicPr>
          <p:nvPr/>
        </p:nvPicPr>
        <p:blipFill>
          <a:blip r:embed="rId3"/>
          <a:stretch>
            <a:fillRect/>
          </a:stretch>
        </p:blipFill>
        <p:spPr>
          <a:xfrm>
            <a:off x="294526" y="4977492"/>
            <a:ext cx="5028588" cy="1726880"/>
          </a:xfrm>
          <a:prstGeom prst="rect">
            <a:avLst/>
          </a:prstGeom>
        </p:spPr>
      </p:pic>
      <p:pic>
        <p:nvPicPr>
          <p:cNvPr id="14" name="Picture 13">
            <a:extLst>
              <a:ext uri="{FF2B5EF4-FFF2-40B4-BE49-F238E27FC236}">
                <a16:creationId xmlns:a16="http://schemas.microsoft.com/office/drawing/2014/main" id="{6AB5CDB2-F22D-FA71-886F-C886F8097DB2}"/>
              </a:ext>
            </a:extLst>
          </p:cNvPr>
          <p:cNvPicPr>
            <a:picLocks noChangeAspect="1"/>
          </p:cNvPicPr>
          <p:nvPr/>
        </p:nvPicPr>
        <p:blipFill>
          <a:blip r:embed="rId4"/>
          <a:stretch>
            <a:fillRect/>
          </a:stretch>
        </p:blipFill>
        <p:spPr>
          <a:xfrm>
            <a:off x="242030" y="2109319"/>
            <a:ext cx="4769757" cy="1689735"/>
          </a:xfrm>
          <a:prstGeom prst="rect">
            <a:avLst/>
          </a:prstGeom>
        </p:spPr>
      </p:pic>
    </p:spTree>
    <p:extLst>
      <p:ext uri="{BB962C8B-B14F-4D97-AF65-F5344CB8AC3E}">
        <p14:creationId xmlns:p14="http://schemas.microsoft.com/office/powerpoint/2010/main" val="7790307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Example8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Leaf eos9 14.14.14.2 </a:t>
            </a:r>
          </a:p>
          <a:p>
            <a:r>
              <a:rPr lang="en-US" dirty="0">
                <a:ea typeface="+mn-lt"/>
                <a:cs typeface="+mn-lt"/>
              </a:rPr>
              <a:t>From DC Leaf eos9 14.14.14.2 ping Campus switch eos12</a:t>
            </a: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35394916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Example9 VRF Lite</a:t>
            </a:r>
            <a:endParaRPr lang="en-US" dirty="0"/>
          </a:p>
        </p:txBody>
      </p:sp>
      <p:pic>
        <p:nvPicPr>
          <p:cNvPr id="6" name="Picture 6" descr="Diagram&#10;&#10;Description automatically generated">
            <a:extLst>
              <a:ext uri="{FF2B5EF4-FFF2-40B4-BE49-F238E27FC236}">
                <a16:creationId xmlns:a16="http://schemas.microsoft.com/office/drawing/2014/main" id="{C02EBEBF-2D4E-CE33-D022-38FD402160C1}"/>
              </a:ext>
            </a:extLst>
          </p:cNvPr>
          <p:cNvPicPr>
            <a:picLocks noChangeAspect="1"/>
          </p:cNvPicPr>
          <p:nvPr/>
        </p:nvPicPr>
        <p:blipFill>
          <a:blip r:embed="rId2"/>
          <a:stretch>
            <a:fillRect/>
          </a:stretch>
        </p:blipFill>
        <p:spPr>
          <a:xfrm>
            <a:off x="1342572" y="1433849"/>
            <a:ext cx="10726056" cy="5136930"/>
          </a:xfrm>
          <a:prstGeom prst="rect">
            <a:avLst/>
          </a:prstGeom>
        </p:spPr>
      </p:pic>
    </p:spTree>
    <p:extLst>
      <p:ext uri="{BB962C8B-B14F-4D97-AF65-F5344CB8AC3E}">
        <p14:creationId xmlns:p14="http://schemas.microsoft.com/office/powerpoint/2010/main" val="269795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1EFCF-20E8-6601-8C90-6DC7DE7D1E0C}"/>
              </a:ext>
            </a:extLst>
          </p:cNvPr>
          <p:cNvSpPr>
            <a:spLocks noGrp="1"/>
          </p:cNvSpPr>
          <p:nvPr>
            <p:ph type="title"/>
          </p:nvPr>
        </p:nvSpPr>
        <p:spPr>
          <a:xfrm>
            <a:off x="178942" y="-45841"/>
            <a:ext cx="10515600" cy="1325563"/>
          </a:xfrm>
        </p:spPr>
        <p:txBody>
          <a:bodyPr/>
          <a:lstStyle/>
          <a:p>
            <a:r>
              <a:rPr lang="en-US" dirty="0">
                <a:cs typeface="Calibri Light"/>
              </a:rPr>
              <a:t>Inputs Files</a:t>
            </a:r>
            <a:endParaRPr lang="en-US" dirty="0"/>
          </a:p>
        </p:txBody>
      </p:sp>
      <p:sp>
        <p:nvSpPr>
          <p:cNvPr id="3" name="Content Placeholder 2">
            <a:extLst>
              <a:ext uri="{FF2B5EF4-FFF2-40B4-BE49-F238E27FC236}">
                <a16:creationId xmlns:a16="http://schemas.microsoft.com/office/drawing/2014/main" id="{7DC6106D-7CC1-1CE0-FFE5-ABCE6368291F}"/>
              </a:ext>
            </a:extLst>
          </p:cNvPr>
          <p:cNvSpPr>
            <a:spLocks noGrp="1"/>
          </p:cNvSpPr>
          <p:nvPr>
            <p:ph idx="1"/>
          </p:nvPr>
        </p:nvSpPr>
        <p:spPr>
          <a:xfrm>
            <a:off x="358740" y="2219468"/>
            <a:ext cx="10515600" cy="4351338"/>
          </a:xfrm>
        </p:spPr>
        <p:txBody>
          <a:bodyPr vert="horz" lIns="91440" tIns="45720" rIns="91440" bIns="45720" rtlCol="0" anchor="t">
            <a:normAutofit lnSpcReduction="10000"/>
          </a:bodyPr>
          <a:lstStyle/>
          <a:p>
            <a:endParaRPr lang="en-US" dirty="0">
              <a:cs typeface="Calibri"/>
            </a:endParaRPr>
          </a:p>
          <a:p>
            <a:r>
              <a:rPr lang="en-US" sz="1800" dirty="0">
                <a:cs typeface="Calibri"/>
              </a:rPr>
              <a:t>Clone the repository here:</a:t>
            </a:r>
          </a:p>
          <a:p>
            <a:r>
              <a:rPr lang="en-US" sz="1800" dirty="0">
                <a:cs typeface="Calibri"/>
                <a:hlinkClick r:id="rId2"/>
              </a:rPr>
              <a:t>https://github.com/arista-netdevops-community/CloudVisionPortal-Examples</a:t>
            </a:r>
            <a:endParaRPr lang="en-US" sz="1800" dirty="0">
              <a:cs typeface="Calibri"/>
            </a:endParaRPr>
          </a:p>
          <a:p>
            <a:endParaRPr lang="en-US" sz="1800" dirty="0">
              <a:cs typeface="Calibri"/>
            </a:endParaRPr>
          </a:p>
          <a:p>
            <a:r>
              <a:rPr lang="en-US" sz="1800" dirty="0">
                <a:cs typeface="Calibri"/>
              </a:rPr>
              <a:t>git clone https://</a:t>
            </a:r>
            <a:r>
              <a:rPr lang="en-US" sz="1800" dirty="0" err="1">
                <a:cs typeface="Calibri"/>
              </a:rPr>
              <a:t>github.com</a:t>
            </a:r>
            <a:r>
              <a:rPr lang="en-US" sz="1800" dirty="0">
                <a:cs typeface="Calibri"/>
              </a:rPr>
              <a:t>/arista-</a:t>
            </a:r>
            <a:r>
              <a:rPr lang="en-US" sz="1800" dirty="0" err="1">
                <a:cs typeface="Calibri"/>
              </a:rPr>
              <a:t>netdevops</a:t>
            </a:r>
            <a:r>
              <a:rPr lang="en-US" sz="1800" dirty="0">
                <a:cs typeface="Calibri"/>
              </a:rPr>
              <a:t>-community/</a:t>
            </a:r>
            <a:r>
              <a:rPr lang="en-US" sz="1800" dirty="0" err="1">
                <a:cs typeface="Calibri"/>
              </a:rPr>
              <a:t>CloudVisionPortal-Examples.git</a:t>
            </a:r>
            <a:endParaRPr lang="en-US" sz="1800" dirty="0">
              <a:cs typeface="Calibri"/>
            </a:endParaRPr>
          </a:p>
          <a:p>
            <a:endParaRPr lang="en-US" sz="1800" dirty="0">
              <a:cs typeface="Calibri"/>
            </a:endParaRPr>
          </a:p>
          <a:p>
            <a:endParaRPr lang="en-US" sz="1800" dirty="0">
              <a:cs typeface="Calibri"/>
            </a:endParaRPr>
          </a:p>
          <a:p>
            <a:endParaRPr lang="en-US" sz="1800" dirty="0">
              <a:cs typeface="Calibri"/>
            </a:endParaRPr>
          </a:p>
          <a:p>
            <a:endParaRPr lang="en-US" sz="1800" dirty="0">
              <a:cs typeface="Calibri"/>
            </a:endParaRPr>
          </a:p>
          <a:p>
            <a:endParaRPr lang="en-US" sz="1800" dirty="0">
              <a:cs typeface="Calibri"/>
            </a:endParaRPr>
          </a:p>
          <a:p>
            <a:pPr marL="0" indent="0">
              <a:buNone/>
            </a:pPr>
            <a:r>
              <a:rPr lang="en-US" sz="2400" dirty="0">
                <a:cs typeface="Calibri"/>
              </a:rPr>
              <a:t>Enterprise Routing Studio is also found in this repository and must be loaded to the ATD until it is a built-in in the CV version in the ATD (Kent)</a:t>
            </a:r>
          </a:p>
        </p:txBody>
      </p:sp>
      <p:sp>
        <p:nvSpPr>
          <p:cNvPr id="4" name="TextBox 3">
            <a:extLst>
              <a:ext uri="{FF2B5EF4-FFF2-40B4-BE49-F238E27FC236}">
                <a16:creationId xmlns:a16="http://schemas.microsoft.com/office/drawing/2014/main" id="{D543024C-2070-1DFF-E019-CD0F7578A5F5}"/>
              </a:ext>
            </a:extLst>
          </p:cNvPr>
          <p:cNvSpPr txBox="1"/>
          <p:nvPr/>
        </p:nvSpPr>
        <p:spPr>
          <a:xfrm>
            <a:off x="434940" y="1663557"/>
            <a:ext cx="1126218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Files found here:  </a:t>
            </a:r>
          </a:p>
          <a:p>
            <a:r>
              <a:rPr lang="en-US" dirty="0">
                <a:hlinkClick r:id="rId3"/>
              </a:rPr>
              <a:t>https://github.com/arista-netdevops-community/CloudVisionPortal-Examples/tree/master/CloudVision_Studios/Enterprise%20Routing%20Studio%20Examples</a:t>
            </a:r>
            <a:endParaRPr lang="en-US" dirty="0">
              <a:cs typeface="Calibri" panose="020F0502020204030204"/>
            </a:endParaRPr>
          </a:p>
        </p:txBody>
      </p:sp>
      <p:sp>
        <p:nvSpPr>
          <p:cNvPr id="6" name="Content Placeholder 2">
            <a:extLst>
              <a:ext uri="{FF2B5EF4-FFF2-40B4-BE49-F238E27FC236}">
                <a16:creationId xmlns:a16="http://schemas.microsoft.com/office/drawing/2014/main" id="{85594AB5-DC2A-BBB7-44A7-D024861AF585}"/>
              </a:ext>
            </a:extLst>
          </p:cNvPr>
          <p:cNvSpPr txBox="1">
            <a:spLocks/>
          </p:cNvSpPr>
          <p:nvPr/>
        </p:nvSpPr>
        <p:spPr>
          <a:xfrm>
            <a:off x="382713" y="479711"/>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cs typeface="Calibri"/>
            </a:endParaRPr>
          </a:p>
          <a:p>
            <a:pPr marL="0" indent="0">
              <a:buFont typeface="Arial" panose="020B0604020202020204" pitchFamily="34" charset="0"/>
              <a:buNone/>
            </a:pPr>
            <a:r>
              <a:rPr lang="en-US" dirty="0">
                <a:cs typeface="Calibri"/>
              </a:rPr>
              <a:t>Input data and tags have been put into files to upload into CV</a:t>
            </a:r>
          </a:p>
        </p:txBody>
      </p:sp>
    </p:spTree>
    <p:extLst>
      <p:ext uri="{BB962C8B-B14F-4D97-AF65-F5344CB8AC3E}">
        <p14:creationId xmlns:p14="http://schemas.microsoft.com/office/powerpoint/2010/main" val="27374288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Example9 VRF Lite</a:t>
            </a:r>
            <a:br>
              <a:rPr lang="en-US" dirty="0">
                <a:cs typeface="Calibri Light"/>
              </a:rPr>
            </a:br>
            <a:r>
              <a:rPr lang="en-US" sz="2000" dirty="0">
                <a:cs typeface="Calibri Light"/>
              </a:rPr>
              <a:t>VRFs are used on the Campus Spline and Enterprise Core routers</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2 Edge Routers in a Camus, 2 Core Routers and 2 Edge Routers in L3DC</a:t>
            </a:r>
          </a:p>
          <a:p>
            <a:endParaRPr lang="en-US" dirty="0">
              <a:ea typeface="Calibri"/>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26744640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Example9 Detail</a:t>
            </a:r>
            <a:endParaRPr lang="en-US" sz="4800" dirty="0"/>
          </a:p>
        </p:txBody>
      </p:sp>
      <p:pic>
        <p:nvPicPr>
          <p:cNvPr id="5" name="Picture 6" descr="Diagram, schematic&#10;&#10;Description automatically generated">
            <a:extLst>
              <a:ext uri="{FF2B5EF4-FFF2-40B4-BE49-F238E27FC236}">
                <a16:creationId xmlns:a16="http://schemas.microsoft.com/office/drawing/2014/main" id="{C86E68AD-0052-4F39-E0A6-C13CD44D2C94}"/>
              </a:ext>
            </a:extLst>
          </p:cNvPr>
          <p:cNvPicPr>
            <a:picLocks noGrp="1" noChangeAspect="1"/>
          </p:cNvPicPr>
          <p:nvPr>
            <p:ph idx="1"/>
          </p:nvPr>
        </p:nvPicPr>
        <p:blipFill>
          <a:blip r:embed="rId2"/>
          <a:stretch>
            <a:fillRect/>
          </a:stretch>
        </p:blipFill>
        <p:spPr>
          <a:xfrm>
            <a:off x="279401" y="1243316"/>
            <a:ext cx="11727542" cy="4630585"/>
          </a:xfrm>
        </p:spPr>
      </p:pic>
    </p:spTree>
    <p:extLst>
      <p:ext uri="{BB962C8B-B14F-4D97-AF65-F5344CB8AC3E}">
        <p14:creationId xmlns:p14="http://schemas.microsoft.com/office/powerpoint/2010/main" val="8078553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65314" y="-28221"/>
            <a:ext cx="10515600" cy="1133693"/>
          </a:xfrm>
        </p:spPr>
        <p:txBody>
          <a:bodyPr>
            <a:normAutofit/>
          </a:bodyPr>
          <a:lstStyle/>
          <a:p>
            <a:r>
              <a:rPr lang="en-US" sz="5200" dirty="0">
                <a:cs typeface="Calibri Light"/>
              </a:rPr>
              <a:t>Example9 Tags</a:t>
            </a:r>
            <a:endParaRPr lang="en-US" sz="5200" dirty="0"/>
          </a:p>
        </p:txBody>
      </p:sp>
      <p:sp>
        <p:nvSpPr>
          <p:cNvPr id="8" name="TextBox 7">
            <a:extLst>
              <a:ext uri="{FF2B5EF4-FFF2-40B4-BE49-F238E27FC236}">
                <a16:creationId xmlns:a16="http://schemas.microsoft.com/office/drawing/2014/main" id="{3444318C-8FA8-7CAD-4B29-FCF7AD01B473}"/>
              </a:ext>
            </a:extLst>
          </p:cNvPr>
          <p:cNvSpPr txBox="1"/>
          <p:nvPr/>
        </p:nvSpPr>
        <p:spPr>
          <a:xfrm>
            <a:off x="1752601" y="1018960"/>
            <a:ext cx="6220690" cy="5170646"/>
          </a:xfrm>
          <a:prstGeom prst="rect">
            <a:avLst/>
          </a:prstGeom>
          <a:noFill/>
        </p:spPr>
        <p:txBody>
          <a:bodyPr wrap="square">
            <a:spAutoFit/>
          </a:bodyPr>
          <a:lstStyle/>
          <a:p>
            <a:r>
              <a:rPr lang="en-US" sz="1000" dirty="0"/>
              <a:t>Campus, L2DC-eos11-eos12-eos13, eos11</a:t>
            </a:r>
          </a:p>
          <a:p>
            <a:r>
              <a:rPr lang="en-US" sz="1000" dirty="0"/>
              <a:t>Campus, L2DC-eos11-eos12-eos13, eos12</a:t>
            </a:r>
          </a:p>
          <a:p>
            <a:r>
              <a:rPr lang="en-US" sz="1000" dirty="0"/>
              <a:t>Campus, L2DC-eos11-eos12-eos13, eos13</a:t>
            </a:r>
          </a:p>
          <a:p>
            <a:r>
              <a:rPr lang="en-US" sz="1000" dirty="0"/>
              <a:t>Campus, L3DC-End-device-eos9, eos9</a:t>
            </a:r>
          </a:p>
          <a:p>
            <a:r>
              <a:rPr lang="en-US" sz="1000" dirty="0"/>
              <a:t>Campus-Pod, L2DC-eos12, eos12</a:t>
            </a:r>
          </a:p>
          <a:p>
            <a:r>
              <a:rPr lang="en-US" sz="1000" dirty="0"/>
              <a:t>DC, L3DC-eos2-eos3-eos4-eos5-eos9, eos2</a:t>
            </a:r>
          </a:p>
          <a:p>
            <a:r>
              <a:rPr lang="en-US" sz="1000" dirty="0"/>
              <a:t>DC, L3DC-eos2-eos3-eos4-eos5-eos9, eos3</a:t>
            </a:r>
          </a:p>
          <a:p>
            <a:r>
              <a:rPr lang="en-US" sz="1000" dirty="0"/>
              <a:t>DC, L3DC-eos2-eos3-eos4-eos5-eos9, eos4</a:t>
            </a:r>
          </a:p>
          <a:p>
            <a:r>
              <a:rPr lang="en-US" sz="1000" dirty="0"/>
              <a:t>DC, L3DC-eos2-eos3-eos4-eos5-eos9, eos5</a:t>
            </a:r>
          </a:p>
          <a:p>
            <a:r>
              <a:rPr lang="en-US" sz="1000" dirty="0"/>
              <a:t>DC, L3DC-eos2-eos3-eos4-eos5-eos9, eos9</a:t>
            </a:r>
          </a:p>
          <a:p>
            <a:r>
              <a:rPr lang="en-US" sz="1000" dirty="0"/>
              <a:t>DC-Pod, 1, eos2</a:t>
            </a:r>
          </a:p>
          <a:p>
            <a:r>
              <a:rPr lang="en-US" sz="1000" dirty="0"/>
              <a:t>DC-Pod, 1, eos3</a:t>
            </a:r>
          </a:p>
          <a:p>
            <a:r>
              <a:rPr lang="en-US" sz="1000" dirty="0"/>
              <a:t>DC-Pod, 1, eos4</a:t>
            </a:r>
          </a:p>
          <a:p>
            <a:r>
              <a:rPr lang="en-US" sz="1000" dirty="0"/>
              <a:t>DC-Pod, 1, eos5</a:t>
            </a:r>
          </a:p>
          <a:p>
            <a:r>
              <a:rPr lang="en-US" sz="1000" dirty="0"/>
              <a:t>DC-Pod, 1, eos9</a:t>
            </a:r>
          </a:p>
          <a:p>
            <a:r>
              <a:rPr lang="en-US" sz="1000" dirty="0"/>
              <a:t>Edge-Router-Domain, 11-13, eos11</a:t>
            </a:r>
          </a:p>
          <a:p>
            <a:r>
              <a:rPr lang="en-US" sz="1000" dirty="0"/>
              <a:t>Edge-Router-Domain, 11-13, eos13</a:t>
            </a:r>
          </a:p>
          <a:p>
            <a:r>
              <a:rPr lang="en-US" sz="1000" dirty="0"/>
              <a:t>Edge-Router-Domain, 2, eos2</a:t>
            </a:r>
          </a:p>
          <a:p>
            <a:r>
              <a:rPr lang="en-US" sz="1000" dirty="0"/>
              <a:t>Edge-Router-Domain, 5, eos5</a:t>
            </a:r>
          </a:p>
          <a:p>
            <a:r>
              <a:rPr lang="en-US" sz="1000" dirty="0"/>
              <a:t>Edge-Router-Domain, 9, eos9</a:t>
            </a:r>
          </a:p>
          <a:p>
            <a:r>
              <a:rPr lang="en-US" sz="1000" dirty="0"/>
              <a:t>Leaf-Domain, 2, eos2</a:t>
            </a:r>
          </a:p>
          <a:p>
            <a:r>
              <a:rPr lang="en-US" sz="1000" dirty="0"/>
              <a:t>Leaf-Domain, 5, eos5</a:t>
            </a:r>
          </a:p>
          <a:p>
            <a:r>
              <a:rPr lang="en-US" sz="1000" dirty="0"/>
              <a:t>Leaf-Domain, 9, eos9</a:t>
            </a:r>
          </a:p>
          <a:p>
            <a:r>
              <a:rPr lang="en-US" sz="1000" dirty="0"/>
              <a:t>Leaf-Number, 1, eos2</a:t>
            </a:r>
          </a:p>
          <a:p>
            <a:r>
              <a:rPr lang="en-US" sz="1000" dirty="0"/>
              <a:t>Leaf-Number, 2, eos5</a:t>
            </a:r>
          </a:p>
          <a:p>
            <a:r>
              <a:rPr lang="en-US" sz="1000" dirty="0"/>
              <a:t>Leaf-Number, 3, eos9</a:t>
            </a:r>
          </a:p>
          <a:p>
            <a:r>
              <a:rPr lang="en-US" sz="1000" dirty="0"/>
              <a:t>Network, Ex9-CoreNet-eos1-eos6, eos1</a:t>
            </a:r>
          </a:p>
          <a:p>
            <a:r>
              <a:rPr lang="en-US" sz="1000" dirty="0"/>
              <a:t>Network, Ex9-CoreNet-eos1-eos6, eos6</a:t>
            </a:r>
          </a:p>
          <a:p>
            <a:r>
              <a:rPr lang="en-US" sz="1000" dirty="0"/>
              <a:t>Network, L2DC-eos11-eos13, eos11</a:t>
            </a:r>
          </a:p>
          <a:p>
            <a:r>
              <a:rPr lang="en-US" sz="1000" dirty="0"/>
              <a:t>Network, L2DC-eos11-eos13, eos13</a:t>
            </a:r>
          </a:p>
          <a:p>
            <a:r>
              <a:rPr lang="en-US" sz="1000" dirty="0"/>
              <a:t>Network, L3DC-Border-Leafs-eos2-eos5, eos2</a:t>
            </a:r>
          </a:p>
          <a:p>
            <a:r>
              <a:rPr lang="en-US" sz="1000" dirty="0"/>
              <a:t>Network, L3DC-Border-Leafs-eos2-eos5, eos5</a:t>
            </a:r>
          </a:p>
          <a:p>
            <a:r>
              <a:rPr lang="en-US" sz="1000" dirty="0"/>
              <a:t>Network, L3DC-End-device-eos9, eos9</a:t>
            </a:r>
          </a:p>
        </p:txBody>
      </p:sp>
      <p:sp>
        <p:nvSpPr>
          <p:cNvPr id="10" name="TextBox 9">
            <a:extLst>
              <a:ext uri="{FF2B5EF4-FFF2-40B4-BE49-F238E27FC236}">
                <a16:creationId xmlns:a16="http://schemas.microsoft.com/office/drawing/2014/main" id="{7011FC69-E6F3-FAAF-8924-57F2616D432B}"/>
              </a:ext>
            </a:extLst>
          </p:cNvPr>
          <p:cNvSpPr txBox="1"/>
          <p:nvPr/>
        </p:nvSpPr>
        <p:spPr>
          <a:xfrm>
            <a:off x="7470569" y="1105472"/>
            <a:ext cx="6220690" cy="4862870"/>
          </a:xfrm>
          <a:prstGeom prst="rect">
            <a:avLst/>
          </a:prstGeom>
          <a:noFill/>
        </p:spPr>
        <p:txBody>
          <a:bodyPr wrap="square">
            <a:spAutoFit/>
          </a:bodyPr>
          <a:lstStyle/>
          <a:p>
            <a:r>
              <a:rPr lang="en-US" sz="1000" dirty="0"/>
              <a:t>Role, Core, eos1</a:t>
            </a:r>
          </a:p>
          <a:p>
            <a:r>
              <a:rPr lang="en-US" sz="1000" dirty="0"/>
              <a:t>Role, Core, eos6</a:t>
            </a:r>
          </a:p>
          <a:p>
            <a:r>
              <a:rPr lang="en-US" sz="1000" dirty="0"/>
              <a:t>Role, Edge-Router, eos11</a:t>
            </a:r>
          </a:p>
          <a:p>
            <a:r>
              <a:rPr lang="en-US" sz="1000" dirty="0"/>
              <a:t>Role, Edge-Router, eos13</a:t>
            </a:r>
          </a:p>
          <a:p>
            <a:r>
              <a:rPr lang="en-US" sz="1000" dirty="0"/>
              <a:t>Role, Edge-Router, eos2</a:t>
            </a:r>
          </a:p>
          <a:p>
            <a:r>
              <a:rPr lang="en-US" sz="1000" dirty="0"/>
              <a:t>Role, Edge-Router, eos5</a:t>
            </a:r>
          </a:p>
          <a:p>
            <a:r>
              <a:rPr lang="en-US" sz="1000" dirty="0"/>
              <a:t>Role, Leaf, eos2</a:t>
            </a:r>
          </a:p>
          <a:p>
            <a:r>
              <a:rPr lang="en-US" sz="1000" dirty="0"/>
              <a:t>Role, Leaf, eos5</a:t>
            </a:r>
          </a:p>
          <a:p>
            <a:r>
              <a:rPr lang="en-US" sz="1000" dirty="0"/>
              <a:t>Role, Leaf, eos9</a:t>
            </a:r>
          </a:p>
          <a:p>
            <a:r>
              <a:rPr lang="en-US" sz="1000" dirty="0"/>
              <a:t>Role, Spine, eos3</a:t>
            </a:r>
          </a:p>
          <a:p>
            <a:r>
              <a:rPr lang="en-US" sz="1000" dirty="0"/>
              <a:t>Role, Spine, eos4</a:t>
            </a:r>
          </a:p>
          <a:p>
            <a:r>
              <a:rPr lang="en-US" sz="1000" dirty="0"/>
              <a:t>Spine-Number, 1, eos3</a:t>
            </a:r>
          </a:p>
          <a:p>
            <a:r>
              <a:rPr lang="en-US" sz="1000" dirty="0"/>
              <a:t>Spine-Number, 2, eos4</a:t>
            </a:r>
          </a:p>
          <a:p>
            <a:r>
              <a:rPr lang="en-US" sz="1000" dirty="0" err="1"/>
              <a:t>router_bgp.as</a:t>
            </a:r>
            <a:r>
              <a:rPr lang="en-US" sz="1000" dirty="0"/>
              <a:t>, 15, eos11</a:t>
            </a:r>
          </a:p>
          <a:p>
            <a:r>
              <a:rPr lang="en-US" sz="1000" dirty="0" err="1"/>
              <a:t>router_bgp.as</a:t>
            </a:r>
            <a:r>
              <a:rPr lang="en-US" sz="1000" dirty="0"/>
              <a:t>, 15, eos13</a:t>
            </a:r>
          </a:p>
          <a:p>
            <a:r>
              <a:rPr lang="en-US" sz="1000" dirty="0" err="1"/>
              <a:t>router_bgp.as</a:t>
            </a:r>
            <a:r>
              <a:rPr lang="en-US" sz="1000" dirty="0"/>
              <a:t>, 65000, eos3</a:t>
            </a:r>
          </a:p>
          <a:p>
            <a:r>
              <a:rPr lang="en-US" sz="1000" dirty="0" err="1"/>
              <a:t>router_bgp.as</a:t>
            </a:r>
            <a:r>
              <a:rPr lang="en-US" sz="1000" dirty="0"/>
              <a:t>, 65000, eos4</a:t>
            </a:r>
          </a:p>
          <a:p>
            <a:r>
              <a:rPr lang="en-US" sz="1000" dirty="0" err="1"/>
              <a:t>router_bgp.as</a:t>
            </a:r>
            <a:r>
              <a:rPr lang="en-US" sz="1000" dirty="0"/>
              <a:t>, 65001, eos2</a:t>
            </a:r>
          </a:p>
          <a:p>
            <a:r>
              <a:rPr lang="en-US" sz="1000" dirty="0" err="1"/>
              <a:t>router_bgp.as</a:t>
            </a:r>
            <a:r>
              <a:rPr lang="en-US" sz="1000" dirty="0"/>
              <a:t>, 65001, eos5</a:t>
            </a:r>
          </a:p>
          <a:p>
            <a:r>
              <a:rPr lang="en-US" sz="1000" dirty="0" err="1"/>
              <a:t>router_bgp.as</a:t>
            </a:r>
            <a:r>
              <a:rPr lang="en-US" sz="1000" dirty="0"/>
              <a:t>, 65009, eos9</a:t>
            </a:r>
          </a:p>
          <a:p>
            <a:r>
              <a:rPr lang="en-US" sz="1000" dirty="0" err="1"/>
              <a:t>router_bgp.as</a:t>
            </a:r>
            <a:r>
              <a:rPr lang="en-US" sz="1000" dirty="0"/>
              <a:t>, 7, eos1</a:t>
            </a:r>
          </a:p>
          <a:p>
            <a:r>
              <a:rPr lang="en-US" sz="1000" dirty="0" err="1"/>
              <a:t>router_bgp.as</a:t>
            </a:r>
            <a:r>
              <a:rPr lang="en-US" sz="1000" dirty="0"/>
              <a:t>, 7, eos6</a:t>
            </a:r>
          </a:p>
          <a:p>
            <a:r>
              <a:rPr lang="en-US" sz="1000" dirty="0" err="1"/>
              <a:t>router_bgp.router_id</a:t>
            </a:r>
            <a:r>
              <a:rPr lang="en-US" sz="1000" dirty="0"/>
              <a:t>, 1.1.1.1, eos1</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172.16.0.1, eos3</a:t>
            </a:r>
          </a:p>
          <a:p>
            <a:r>
              <a:rPr lang="en-US" sz="1000" dirty="0" err="1"/>
              <a:t>router_bgp.router_id</a:t>
            </a:r>
            <a:r>
              <a:rPr lang="en-US" sz="1000" dirty="0"/>
              <a:t>, 172.16.0.2, eos4</a:t>
            </a:r>
          </a:p>
          <a:p>
            <a:r>
              <a:rPr lang="en-US" sz="1000" dirty="0" err="1"/>
              <a:t>router_bgp.router_id</a:t>
            </a:r>
            <a:r>
              <a:rPr lang="en-US" sz="1000" dirty="0"/>
              <a:t>, 172.16.0.3, eos2</a:t>
            </a:r>
          </a:p>
          <a:p>
            <a:r>
              <a:rPr lang="en-US" sz="1000" dirty="0" err="1"/>
              <a:t>router_bgp.router_id</a:t>
            </a:r>
            <a:r>
              <a:rPr lang="en-US" sz="1000" dirty="0"/>
              <a:t>, 172.16.0.4, eos5</a:t>
            </a:r>
          </a:p>
          <a:p>
            <a:r>
              <a:rPr lang="en-US" sz="1000" dirty="0" err="1"/>
              <a:t>router_bgp.router_id</a:t>
            </a:r>
            <a:r>
              <a:rPr lang="en-US" sz="1000" dirty="0"/>
              <a:t>, 172.16.0.5, eos9</a:t>
            </a:r>
          </a:p>
          <a:p>
            <a:r>
              <a:rPr lang="en-US" sz="1000" dirty="0" err="1"/>
              <a:t>router_bgp.router_id</a:t>
            </a:r>
            <a:r>
              <a:rPr lang="en-US" sz="1000" dirty="0"/>
              <a:t>, 6.6.6.6, eos6</a:t>
            </a:r>
          </a:p>
        </p:txBody>
      </p:sp>
    </p:spTree>
    <p:extLst>
      <p:ext uri="{BB962C8B-B14F-4D97-AF65-F5344CB8AC3E}">
        <p14:creationId xmlns:p14="http://schemas.microsoft.com/office/powerpoint/2010/main" val="11915382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Example9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6287442" y="1412018"/>
            <a:ext cx="4202546" cy="523220"/>
          </a:xfrm>
          <a:prstGeom prst="rect">
            <a:avLst/>
          </a:prstGeom>
          <a:noFill/>
        </p:spPr>
        <p:txBody>
          <a:bodyPr wrap="square" rtlCol="0">
            <a:spAutoFit/>
          </a:bodyPr>
          <a:lstStyle/>
          <a:p>
            <a:r>
              <a:rPr lang="en-US" sz="2800" dirty="0"/>
              <a:t>L3LS Studio</a:t>
            </a:r>
          </a:p>
        </p:txBody>
      </p:sp>
      <p:pic>
        <p:nvPicPr>
          <p:cNvPr id="7" name="Picture 6">
            <a:extLst>
              <a:ext uri="{FF2B5EF4-FFF2-40B4-BE49-F238E27FC236}">
                <a16:creationId xmlns:a16="http://schemas.microsoft.com/office/drawing/2014/main" id="{634A9E0C-751C-D5A9-809F-3E046C50A62F}"/>
              </a:ext>
            </a:extLst>
          </p:cNvPr>
          <p:cNvPicPr>
            <a:picLocks noChangeAspect="1"/>
          </p:cNvPicPr>
          <p:nvPr/>
        </p:nvPicPr>
        <p:blipFill>
          <a:blip r:embed="rId2"/>
          <a:stretch>
            <a:fillRect/>
          </a:stretch>
        </p:blipFill>
        <p:spPr>
          <a:xfrm>
            <a:off x="6096000" y="2023190"/>
            <a:ext cx="4769757" cy="1689735"/>
          </a:xfrm>
          <a:prstGeom prst="rect">
            <a:avLst/>
          </a:prstGeom>
        </p:spPr>
      </p:pic>
      <p:pic>
        <p:nvPicPr>
          <p:cNvPr id="12" name="Picture 11">
            <a:extLst>
              <a:ext uri="{FF2B5EF4-FFF2-40B4-BE49-F238E27FC236}">
                <a16:creationId xmlns:a16="http://schemas.microsoft.com/office/drawing/2014/main" id="{1E86AF45-5AAB-12A0-75F3-9A1EB7AA65B2}"/>
              </a:ext>
            </a:extLst>
          </p:cNvPr>
          <p:cNvPicPr>
            <a:picLocks noChangeAspect="1"/>
          </p:cNvPicPr>
          <p:nvPr/>
        </p:nvPicPr>
        <p:blipFill>
          <a:blip r:embed="rId3"/>
          <a:stretch>
            <a:fillRect/>
          </a:stretch>
        </p:blipFill>
        <p:spPr>
          <a:xfrm>
            <a:off x="294526" y="4977492"/>
            <a:ext cx="5028588" cy="1726880"/>
          </a:xfrm>
          <a:prstGeom prst="rect">
            <a:avLst/>
          </a:prstGeom>
        </p:spPr>
      </p:pic>
      <p:pic>
        <p:nvPicPr>
          <p:cNvPr id="14" name="Picture 13">
            <a:extLst>
              <a:ext uri="{FF2B5EF4-FFF2-40B4-BE49-F238E27FC236}">
                <a16:creationId xmlns:a16="http://schemas.microsoft.com/office/drawing/2014/main" id="{6AB5CDB2-F22D-FA71-886F-C886F8097DB2}"/>
              </a:ext>
            </a:extLst>
          </p:cNvPr>
          <p:cNvPicPr>
            <a:picLocks noChangeAspect="1"/>
          </p:cNvPicPr>
          <p:nvPr/>
        </p:nvPicPr>
        <p:blipFill>
          <a:blip r:embed="rId4"/>
          <a:stretch>
            <a:fillRect/>
          </a:stretch>
        </p:blipFill>
        <p:spPr>
          <a:xfrm>
            <a:off x="242030" y="2109319"/>
            <a:ext cx="4769757" cy="1689735"/>
          </a:xfrm>
          <a:prstGeom prst="rect">
            <a:avLst/>
          </a:prstGeom>
        </p:spPr>
      </p:pic>
      <p:pic>
        <p:nvPicPr>
          <p:cNvPr id="13" name="Picture 12">
            <a:extLst>
              <a:ext uri="{FF2B5EF4-FFF2-40B4-BE49-F238E27FC236}">
                <a16:creationId xmlns:a16="http://schemas.microsoft.com/office/drawing/2014/main" id="{46F9E62A-05AD-90B1-4ABC-3700BC544D18}"/>
              </a:ext>
            </a:extLst>
          </p:cNvPr>
          <p:cNvPicPr>
            <a:picLocks noChangeAspect="1"/>
          </p:cNvPicPr>
          <p:nvPr/>
        </p:nvPicPr>
        <p:blipFill>
          <a:blip r:embed="rId5"/>
          <a:stretch>
            <a:fillRect/>
          </a:stretch>
        </p:blipFill>
        <p:spPr>
          <a:xfrm>
            <a:off x="6096000" y="4991306"/>
            <a:ext cx="4374243" cy="1713066"/>
          </a:xfrm>
          <a:prstGeom prst="rect">
            <a:avLst/>
          </a:prstGeom>
        </p:spPr>
      </p:pic>
      <p:sp>
        <p:nvSpPr>
          <p:cNvPr id="15" name="TextBox 14">
            <a:extLst>
              <a:ext uri="{FF2B5EF4-FFF2-40B4-BE49-F238E27FC236}">
                <a16:creationId xmlns:a16="http://schemas.microsoft.com/office/drawing/2014/main" id="{8B27B9F1-250F-6E06-6CEC-E09B05AA2326}"/>
              </a:ext>
            </a:extLst>
          </p:cNvPr>
          <p:cNvSpPr txBox="1"/>
          <p:nvPr/>
        </p:nvSpPr>
        <p:spPr>
          <a:xfrm>
            <a:off x="6287442" y="4362954"/>
            <a:ext cx="4202546" cy="523220"/>
          </a:xfrm>
          <a:prstGeom prst="rect">
            <a:avLst/>
          </a:prstGeom>
          <a:noFill/>
        </p:spPr>
        <p:txBody>
          <a:bodyPr wrap="square" rtlCol="0">
            <a:spAutoFit/>
          </a:bodyPr>
          <a:lstStyle/>
          <a:p>
            <a:r>
              <a:rPr lang="en-US" sz="2800" dirty="0"/>
              <a:t>EVPN Studio</a:t>
            </a:r>
          </a:p>
        </p:txBody>
      </p:sp>
    </p:spTree>
    <p:extLst>
      <p:ext uri="{BB962C8B-B14F-4D97-AF65-F5344CB8AC3E}">
        <p14:creationId xmlns:p14="http://schemas.microsoft.com/office/powerpoint/2010/main" val="29325864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Example9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Leaf eos9 14.14.14.2 </a:t>
            </a:r>
          </a:p>
          <a:p>
            <a:endParaRPr lang="en-US" dirty="0">
              <a:cs typeface="Calibri"/>
            </a:endParaRPr>
          </a:p>
          <a:p>
            <a:endParaRPr lang="en-US" dirty="0">
              <a:cs typeface="Calibri"/>
            </a:endParaRPr>
          </a:p>
        </p:txBody>
      </p:sp>
    </p:spTree>
    <p:extLst>
      <p:ext uri="{BB962C8B-B14F-4D97-AF65-F5344CB8AC3E}">
        <p14:creationId xmlns:p14="http://schemas.microsoft.com/office/powerpoint/2010/main" val="12664765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Example10 Campus EVPN and L3 to the Edge</a:t>
            </a:r>
            <a:endParaRPr lang="en-US" dirty="0"/>
          </a:p>
        </p:txBody>
      </p:sp>
      <p:pic>
        <p:nvPicPr>
          <p:cNvPr id="4" name="Picture 3">
            <a:extLst>
              <a:ext uri="{FF2B5EF4-FFF2-40B4-BE49-F238E27FC236}">
                <a16:creationId xmlns:a16="http://schemas.microsoft.com/office/drawing/2014/main" id="{F8AF4D91-3E1E-BB96-2195-ABD56E394328}"/>
              </a:ext>
            </a:extLst>
          </p:cNvPr>
          <p:cNvPicPr>
            <a:picLocks noChangeAspect="1"/>
          </p:cNvPicPr>
          <p:nvPr/>
        </p:nvPicPr>
        <p:blipFill>
          <a:blip r:embed="rId2"/>
          <a:stretch>
            <a:fillRect/>
          </a:stretch>
        </p:blipFill>
        <p:spPr>
          <a:xfrm>
            <a:off x="1414764" y="1325217"/>
            <a:ext cx="9592811" cy="5532783"/>
          </a:xfrm>
          <a:prstGeom prst="rect">
            <a:avLst/>
          </a:prstGeom>
        </p:spPr>
      </p:pic>
    </p:spTree>
    <p:extLst>
      <p:ext uri="{BB962C8B-B14F-4D97-AF65-F5344CB8AC3E}">
        <p14:creationId xmlns:p14="http://schemas.microsoft.com/office/powerpoint/2010/main" val="40737787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Example10 Campus EVPN and L3 to the Edge</a:t>
            </a:r>
            <a:br>
              <a:rPr lang="en-US" dirty="0">
                <a:cs typeface="Calibri Light"/>
              </a:rPr>
            </a:br>
            <a:r>
              <a:rPr lang="en-US" sz="2000" dirty="0">
                <a:cs typeface="Calibri Light"/>
              </a:rPr>
              <a:t>EVPN is used to Stretch L2 and to segment different user groups</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blah</a:t>
            </a:r>
          </a:p>
          <a:p>
            <a:endParaRPr lang="en-US" dirty="0">
              <a:ea typeface="Calibri"/>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4809159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182664" y="0"/>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Example10 Detail</a:t>
            </a:r>
            <a:endParaRPr lang="en-US" sz="4800" dirty="0"/>
          </a:p>
        </p:txBody>
      </p:sp>
      <p:pic>
        <p:nvPicPr>
          <p:cNvPr id="4" name="Picture 3">
            <a:extLst>
              <a:ext uri="{FF2B5EF4-FFF2-40B4-BE49-F238E27FC236}">
                <a16:creationId xmlns:a16="http://schemas.microsoft.com/office/drawing/2014/main" id="{C0582AE2-24F8-3D5D-8B3A-B85E78447F14}"/>
              </a:ext>
            </a:extLst>
          </p:cNvPr>
          <p:cNvPicPr>
            <a:picLocks noChangeAspect="1"/>
          </p:cNvPicPr>
          <p:nvPr/>
        </p:nvPicPr>
        <p:blipFill>
          <a:blip r:embed="rId2"/>
          <a:stretch>
            <a:fillRect/>
          </a:stretch>
        </p:blipFill>
        <p:spPr>
          <a:xfrm>
            <a:off x="1679944" y="754430"/>
            <a:ext cx="10077773" cy="6103569"/>
          </a:xfrm>
          <a:prstGeom prst="rect">
            <a:avLst/>
          </a:prstGeom>
        </p:spPr>
      </p:pic>
    </p:spTree>
    <p:extLst>
      <p:ext uri="{BB962C8B-B14F-4D97-AF65-F5344CB8AC3E}">
        <p14:creationId xmlns:p14="http://schemas.microsoft.com/office/powerpoint/2010/main" val="19333976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569099-4BC9-F723-45A7-BCC959AD0529}"/>
              </a:ext>
            </a:extLst>
          </p:cNvPr>
          <p:cNvSpPr txBox="1"/>
          <p:nvPr/>
        </p:nvSpPr>
        <p:spPr>
          <a:xfrm>
            <a:off x="281794" y="227134"/>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Example10 Logical Topology</a:t>
            </a:r>
            <a:endParaRPr lang="en-US" sz="4800" dirty="0"/>
          </a:p>
        </p:txBody>
      </p:sp>
      <p:pic>
        <p:nvPicPr>
          <p:cNvPr id="3" name="Picture 2">
            <a:extLst>
              <a:ext uri="{FF2B5EF4-FFF2-40B4-BE49-F238E27FC236}">
                <a16:creationId xmlns:a16="http://schemas.microsoft.com/office/drawing/2014/main" id="{6BCBD670-5091-CCDD-ED84-EF581C9D8E88}"/>
              </a:ext>
            </a:extLst>
          </p:cNvPr>
          <p:cNvPicPr>
            <a:picLocks noChangeAspect="1"/>
          </p:cNvPicPr>
          <p:nvPr/>
        </p:nvPicPr>
        <p:blipFill>
          <a:blip r:embed="rId2"/>
          <a:stretch>
            <a:fillRect/>
          </a:stretch>
        </p:blipFill>
        <p:spPr>
          <a:xfrm>
            <a:off x="0" y="1001027"/>
            <a:ext cx="9380900" cy="5376139"/>
          </a:xfrm>
          <a:prstGeom prst="rect">
            <a:avLst/>
          </a:prstGeom>
        </p:spPr>
      </p:pic>
    </p:spTree>
    <p:extLst>
      <p:ext uri="{BB962C8B-B14F-4D97-AF65-F5344CB8AC3E}">
        <p14:creationId xmlns:p14="http://schemas.microsoft.com/office/powerpoint/2010/main" val="36822188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65314" y="-28221"/>
            <a:ext cx="10515600" cy="1133693"/>
          </a:xfrm>
        </p:spPr>
        <p:txBody>
          <a:bodyPr>
            <a:normAutofit/>
          </a:bodyPr>
          <a:lstStyle/>
          <a:p>
            <a:r>
              <a:rPr lang="en-US" sz="5200" dirty="0">
                <a:cs typeface="Calibri Light"/>
              </a:rPr>
              <a:t>Example10 Tags</a:t>
            </a:r>
            <a:endParaRPr lang="en-US" sz="5200" dirty="0"/>
          </a:p>
        </p:txBody>
      </p:sp>
      <p:sp>
        <p:nvSpPr>
          <p:cNvPr id="10" name="TextBox 9">
            <a:extLst>
              <a:ext uri="{FF2B5EF4-FFF2-40B4-BE49-F238E27FC236}">
                <a16:creationId xmlns:a16="http://schemas.microsoft.com/office/drawing/2014/main" id="{ECEB8204-4175-FFF9-BC30-D9790A3745E3}"/>
              </a:ext>
            </a:extLst>
          </p:cNvPr>
          <p:cNvSpPr txBox="1"/>
          <p:nvPr/>
        </p:nvSpPr>
        <p:spPr>
          <a:xfrm>
            <a:off x="542622" y="1297978"/>
            <a:ext cx="6221894" cy="5016758"/>
          </a:xfrm>
          <a:prstGeom prst="rect">
            <a:avLst/>
          </a:prstGeom>
          <a:noFill/>
        </p:spPr>
        <p:txBody>
          <a:bodyPr wrap="square">
            <a:spAutoFit/>
          </a:bodyPr>
          <a:lstStyle/>
          <a:p>
            <a:r>
              <a:rPr lang="en-US" sz="1000" dirty="0"/>
              <a:t>Campus, Site1-Floor1-eos11, eos11</a:t>
            </a:r>
          </a:p>
          <a:p>
            <a:r>
              <a:rPr lang="en-US" sz="1000" dirty="0"/>
              <a:t>Campus, Site1-Floor2-eos13, eos13</a:t>
            </a:r>
          </a:p>
          <a:p>
            <a:r>
              <a:rPr lang="en-US" sz="1000" dirty="0"/>
              <a:t>Campus, Site2-Floor1-eos9, eos9</a:t>
            </a:r>
          </a:p>
          <a:p>
            <a:r>
              <a:rPr lang="en-US" sz="1000" dirty="0"/>
              <a:t>Edge-Router-Domain, End-Device-eos12, eos12</a:t>
            </a:r>
          </a:p>
          <a:p>
            <a:r>
              <a:rPr lang="en-US" sz="1000" dirty="0"/>
              <a:t>Edge-Router-Domain, External-FW-eos8, eos8</a:t>
            </a:r>
          </a:p>
          <a:p>
            <a:r>
              <a:rPr lang="en-US" sz="1000" dirty="0"/>
              <a:t>Edge-Router-Domain, FW-Border-Router, eos6</a:t>
            </a:r>
          </a:p>
          <a:p>
            <a:r>
              <a:rPr lang="en-US" sz="1000" dirty="0"/>
              <a:t>Edge-Router-Domain, ISP, eos7</a:t>
            </a:r>
          </a:p>
          <a:p>
            <a:r>
              <a:rPr lang="en-US" sz="1000" dirty="0"/>
              <a:t>Edge-Router-Domain, ISP-Border-Router, eos1</a:t>
            </a:r>
          </a:p>
          <a:p>
            <a:r>
              <a:rPr lang="en-US" sz="1000" dirty="0"/>
              <a:t>Edge-Router-Domain, Internal-FW-eos14, eos14</a:t>
            </a:r>
          </a:p>
          <a:p>
            <a:r>
              <a:rPr lang="en-US" sz="1000" dirty="0"/>
              <a:t>Edge-Router-Domain, Site1, eos11</a:t>
            </a:r>
          </a:p>
          <a:p>
            <a:r>
              <a:rPr lang="en-US" sz="1000" dirty="0"/>
              <a:t>Edge-Router-Domain, Site1, eos13</a:t>
            </a:r>
          </a:p>
          <a:p>
            <a:r>
              <a:rPr lang="en-US" sz="1000" dirty="0"/>
              <a:t>Edge-Router-Domain, Site2, eos9</a:t>
            </a:r>
          </a:p>
          <a:p>
            <a:r>
              <a:rPr lang="en-US" sz="1000" dirty="0"/>
              <a:t>Edge-Router-Domain, Site2, eos4</a:t>
            </a:r>
          </a:p>
          <a:p>
            <a:r>
              <a:rPr lang="en-US" sz="1000" dirty="0"/>
              <a:t>Edge-Router-Domain, Site2, eos3</a:t>
            </a:r>
          </a:p>
          <a:p>
            <a:r>
              <a:rPr lang="en-US" sz="1000" dirty="0"/>
              <a:t>Network, End-Device-eos12, eos12</a:t>
            </a:r>
          </a:p>
          <a:p>
            <a:r>
              <a:rPr lang="en-US" sz="1000" dirty="0"/>
              <a:t>Network, End-Device-eos16, eos16</a:t>
            </a:r>
          </a:p>
          <a:p>
            <a:r>
              <a:rPr lang="en-US" sz="1000" dirty="0"/>
              <a:t>Network, Ex10-CoreNet-eos1-eos2-eos3-eos4-eos5-eos6-eos9-eos11-eos13, eos1</a:t>
            </a:r>
          </a:p>
          <a:p>
            <a:r>
              <a:rPr lang="en-US" sz="1000" dirty="0"/>
              <a:t>Network, Ex10-CoreNet-eos1-eos2-eos3-eos4-eos5-eos6-eos9-eos11-eos13, eos11</a:t>
            </a:r>
          </a:p>
          <a:p>
            <a:r>
              <a:rPr lang="en-US" sz="1000" dirty="0"/>
              <a:t>Network, Ex10-CoreNet-eos1-eos2-eos3-eos4-eos5-eos6-eos9-eos11-eos13, eos13</a:t>
            </a:r>
          </a:p>
          <a:p>
            <a:r>
              <a:rPr lang="en-US" sz="1000" dirty="0"/>
              <a:t>Network, Ex10-CoreNet-eos1-eos2-eos3-eos4-eos5-eos6-eos9-eos11-eos13, eos2</a:t>
            </a:r>
          </a:p>
          <a:p>
            <a:r>
              <a:rPr lang="en-US" sz="1000" dirty="0"/>
              <a:t>Network, Ex10-CoreNet-eos1-eos2-eos3-eos4-eos5-eos6-eos9-eos11-eos13, eos3</a:t>
            </a:r>
          </a:p>
          <a:p>
            <a:r>
              <a:rPr lang="en-US" sz="1000" dirty="0"/>
              <a:t>Network, Ex10-CoreNet-eos1-eos2-eos3-eos4-eos5-eos6-eos9-eos11-eos13, eos4</a:t>
            </a:r>
          </a:p>
          <a:p>
            <a:r>
              <a:rPr lang="en-US" sz="1000" dirty="0"/>
              <a:t>Network, Ex10-CoreNet-eos1-eos2-eos3-eos4-eos5-eos6-eos9-eos11-eos13, eos5</a:t>
            </a:r>
          </a:p>
          <a:p>
            <a:r>
              <a:rPr lang="en-US" sz="1000" dirty="0"/>
              <a:t>Network, Ex10-CoreNet-eos1-eos2-eos3-eos4-eos5-eos6-eos9-eos11-eos13, eos6</a:t>
            </a:r>
          </a:p>
          <a:p>
            <a:r>
              <a:rPr lang="en-US" sz="1000" dirty="0"/>
              <a:t>Network, Ex10-CoreNet-eos1-eos2-eos3-eos4-eos5-eos6-eos9-eos11-eos13, eos9</a:t>
            </a:r>
          </a:p>
          <a:p>
            <a:r>
              <a:rPr lang="en-US" sz="1000" dirty="0"/>
              <a:t>Network, </a:t>
            </a:r>
            <a:r>
              <a:rPr lang="en-US" sz="1000" dirty="0" err="1"/>
              <a:t>FireWalls</a:t>
            </a:r>
            <a:r>
              <a:rPr lang="en-US" sz="1000" dirty="0"/>
              <a:t>, eos14</a:t>
            </a:r>
          </a:p>
          <a:p>
            <a:r>
              <a:rPr lang="en-US" sz="1000" dirty="0"/>
              <a:t>Network, </a:t>
            </a:r>
            <a:r>
              <a:rPr lang="en-US" sz="1000" dirty="0" err="1"/>
              <a:t>FireWalls</a:t>
            </a:r>
            <a:r>
              <a:rPr lang="en-US" sz="1000" dirty="0"/>
              <a:t>, eos8</a:t>
            </a:r>
          </a:p>
          <a:p>
            <a:r>
              <a:rPr lang="en-US" sz="1000" dirty="0"/>
              <a:t>Network, ISP, eos10</a:t>
            </a:r>
          </a:p>
          <a:p>
            <a:r>
              <a:rPr lang="en-US" sz="1000" dirty="0"/>
              <a:t>Network, ISP, eos19</a:t>
            </a:r>
          </a:p>
          <a:p>
            <a:r>
              <a:rPr lang="en-US" sz="1000" dirty="0"/>
              <a:t>Network, ISP, eos7</a:t>
            </a:r>
          </a:p>
          <a:p>
            <a:endParaRPr lang="en-US" sz="1000" dirty="0"/>
          </a:p>
        </p:txBody>
      </p:sp>
      <p:sp>
        <p:nvSpPr>
          <p:cNvPr id="12" name="TextBox 11">
            <a:extLst>
              <a:ext uri="{FF2B5EF4-FFF2-40B4-BE49-F238E27FC236}">
                <a16:creationId xmlns:a16="http://schemas.microsoft.com/office/drawing/2014/main" id="{C5E7A2A6-1E31-FCEB-6391-EACB40B77BB6}"/>
              </a:ext>
            </a:extLst>
          </p:cNvPr>
          <p:cNvSpPr txBox="1"/>
          <p:nvPr/>
        </p:nvSpPr>
        <p:spPr>
          <a:xfrm>
            <a:off x="6115409" y="1133693"/>
            <a:ext cx="6220690" cy="7017306"/>
          </a:xfrm>
          <a:prstGeom prst="rect">
            <a:avLst/>
          </a:prstGeom>
          <a:noFill/>
        </p:spPr>
        <p:txBody>
          <a:bodyPr wrap="square">
            <a:spAutoFit/>
          </a:bodyPr>
          <a:lstStyle/>
          <a:p>
            <a:r>
              <a:rPr lang="en-US" sz="1000" dirty="0"/>
              <a:t>Role, Core, eos10</a:t>
            </a:r>
          </a:p>
          <a:p>
            <a:r>
              <a:rPr lang="en-US" sz="1000" dirty="0"/>
              <a:t>Role, Core, eos19</a:t>
            </a:r>
          </a:p>
          <a:p>
            <a:r>
              <a:rPr lang="en-US" sz="1000" dirty="0"/>
              <a:t>Role, Core, eos2</a:t>
            </a:r>
          </a:p>
          <a:p>
            <a:r>
              <a:rPr lang="en-US" sz="1000" dirty="0"/>
              <a:t>Role, Core, eos5</a:t>
            </a:r>
          </a:p>
          <a:p>
            <a:r>
              <a:rPr lang="en-US" sz="1000" dirty="0"/>
              <a:t>Role, Core, eos16</a:t>
            </a:r>
          </a:p>
          <a:p>
            <a:r>
              <a:rPr lang="en-US" sz="1000" dirty="0"/>
              <a:t>Role, Edge-Router, eos1</a:t>
            </a:r>
          </a:p>
          <a:p>
            <a:r>
              <a:rPr lang="en-US" sz="1000" dirty="0"/>
              <a:t>Role, Edge-Router, eos11</a:t>
            </a:r>
          </a:p>
          <a:p>
            <a:r>
              <a:rPr lang="en-US" sz="1000" dirty="0"/>
              <a:t>Role, Edge-Router, eos12</a:t>
            </a:r>
          </a:p>
          <a:p>
            <a:r>
              <a:rPr lang="en-US" sz="1000" dirty="0"/>
              <a:t>Role, Edge-Router, eos13</a:t>
            </a:r>
          </a:p>
          <a:p>
            <a:r>
              <a:rPr lang="en-US" sz="1000" dirty="0"/>
              <a:t>Role, Edge-Router, eos14</a:t>
            </a:r>
          </a:p>
          <a:p>
            <a:r>
              <a:rPr lang="en-US" sz="1000" dirty="0"/>
              <a:t>Role, Edge-Router, eos6</a:t>
            </a:r>
          </a:p>
          <a:p>
            <a:r>
              <a:rPr lang="en-US" sz="1000" dirty="0"/>
              <a:t>Role, Edge-Router, eos7</a:t>
            </a:r>
          </a:p>
          <a:p>
            <a:r>
              <a:rPr lang="en-US" sz="1000" dirty="0"/>
              <a:t>Role, Edge-Router, eos8</a:t>
            </a:r>
          </a:p>
          <a:p>
            <a:r>
              <a:rPr lang="en-US" sz="1000" dirty="0"/>
              <a:t>Role, Edge-Router, eos9</a:t>
            </a:r>
          </a:p>
          <a:p>
            <a:r>
              <a:rPr lang="en-US" sz="1000" dirty="0"/>
              <a:t>Role, Edge-Router, eos3</a:t>
            </a:r>
          </a:p>
          <a:p>
            <a:r>
              <a:rPr lang="en-US" sz="1000" dirty="0"/>
              <a:t>Role, Edge-Router, eos4</a:t>
            </a:r>
          </a:p>
          <a:p>
            <a:r>
              <a:rPr lang="en-US" sz="1000" dirty="0"/>
              <a:t>Role, RR, eos2</a:t>
            </a:r>
          </a:p>
          <a:p>
            <a:r>
              <a:rPr lang="en-US" sz="1000" dirty="0"/>
              <a:t>Role, RR, eos5</a:t>
            </a:r>
          </a:p>
          <a:p>
            <a:r>
              <a:rPr lang="en-US" sz="1000" dirty="0" err="1"/>
              <a:t>router_bgp.as</a:t>
            </a:r>
            <a:r>
              <a:rPr lang="en-US" sz="1000" dirty="0"/>
              <a:t>, 65001, eos14</a:t>
            </a:r>
          </a:p>
          <a:p>
            <a:r>
              <a:rPr lang="en-US" sz="1000" dirty="0" err="1"/>
              <a:t>router_bgp.as</a:t>
            </a:r>
            <a:r>
              <a:rPr lang="en-US" sz="1000" dirty="0"/>
              <a:t>, 65001, eos8</a:t>
            </a:r>
          </a:p>
          <a:p>
            <a:r>
              <a:rPr lang="en-US" sz="1000" dirty="0" err="1"/>
              <a:t>router_bgp.as</a:t>
            </a:r>
            <a:r>
              <a:rPr lang="en-US" sz="1000" dirty="0"/>
              <a:t>, 904, eos1</a:t>
            </a:r>
          </a:p>
          <a:p>
            <a:r>
              <a:rPr lang="en-US" sz="1000" dirty="0" err="1"/>
              <a:t>router_bgp.as</a:t>
            </a:r>
            <a:r>
              <a:rPr lang="en-US" sz="1000" dirty="0"/>
              <a:t>, 904, eos11</a:t>
            </a:r>
          </a:p>
          <a:p>
            <a:r>
              <a:rPr lang="en-US" sz="1000" dirty="0" err="1"/>
              <a:t>router_bgp.as</a:t>
            </a:r>
            <a:r>
              <a:rPr lang="en-US" sz="1000" dirty="0"/>
              <a:t>, 904, eos13</a:t>
            </a:r>
          </a:p>
          <a:p>
            <a:r>
              <a:rPr lang="en-US" sz="1000" dirty="0" err="1"/>
              <a:t>router_bgp.as</a:t>
            </a:r>
            <a:r>
              <a:rPr lang="en-US" sz="1000" dirty="0"/>
              <a:t>, 904, eos2</a:t>
            </a:r>
          </a:p>
          <a:p>
            <a:r>
              <a:rPr lang="en-US" sz="1000" dirty="0" err="1"/>
              <a:t>router_bgp.as</a:t>
            </a:r>
            <a:r>
              <a:rPr lang="en-US" sz="1000" dirty="0"/>
              <a:t>, 904, eos3</a:t>
            </a:r>
          </a:p>
          <a:p>
            <a:r>
              <a:rPr lang="en-US" sz="1000" dirty="0" err="1"/>
              <a:t>router_bgp.as</a:t>
            </a:r>
            <a:r>
              <a:rPr lang="en-US" sz="1000" dirty="0"/>
              <a:t>, 904, eos4</a:t>
            </a:r>
          </a:p>
          <a:p>
            <a:r>
              <a:rPr lang="en-US" sz="1000" dirty="0" err="1"/>
              <a:t>router_bgp.as</a:t>
            </a:r>
            <a:r>
              <a:rPr lang="en-US" sz="1000" dirty="0"/>
              <a:t>, 904, eos5</a:t>
            </a:r>
          </a:p>
          <a:p>
            <a:r>
              <a:rPr lang="en-US" sz="1000" dirty="0" err="1"/>
              <a:t>router_bgp.as</a:t>
            </a:r>
            <a:r>
              <a:rPr lang="en-US" sz="1000" dirty="0"/>
              <a:t>, 904, eos6</a:t>
            </a:r>
          </a:p>
          <a:p>
            <a:r>
              <a:rPr lang="en-US" sz="1000" dirty="0" err="1"/>
              <a:t>router_bgp.as</a:t>
            </a:r>
            <a:r>
              <a:rPr lang="en-US" sz="1000" dirty="0"/>
              <a:t>, 904, eos9</a:t>
            </a:r>
          </a:p>
          <a:p>
            <a:r>
              <a:rPr lang="en-US" sz="1000" dirty="0" err="1"/>
              <a:t>router_bgp.as</a:t>
            </a:r>
            <a:r>
              <a:rPr lang="en-US" sz="1000" dirty="0"/>
              <a:t>, 10, eos7</a:t>
            </a:r>
          </a:p>
          <a:p>
            <a:r>
              <a:rPr lang="en-US" sz="1000" dirty="0" err="1"/>
              <a:t>router_bgp.router_id</a:t>
            </a:r>
            <a:r>
              <a:rPr lang="en-US" sz="1000" dirty="0"/>
              <a:t>, 1.1.1.1, eos1</a:t>
            </a:r>
          </a:p>
          <a:p>
            <a:r>
              <a:rPr lang="en-US" sz="1000" dirty="0" err="1"/>
              <a:t>router_bgp.router_id</a:t>
            </a:r>
            <a:r>
              <a:rPr lang="en-US" sz="1000" dirty="0"/>
              <a:t>, 10.10.10.10, eos10</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14.14.14.14, eos14</a:t>
            </a:r>
          </a:p>
          <a:p>
            <a:r>
              <a:rPr lang="en-US" sz="1000" dirty="0" err="1"/>
              <a:t>router_bgp.router_id</a:t>
            </a:r>
            <a:r>
              <a:rPr lang="en-US" sz="1000" dirty="0"/>
              <a:t>, 19.19.19.19, eos19</a:t>
            </a:r>
          </a:p>
          <a:p>
            <a:r>
              <a:rPr lang="en-US" sz="1000" dirty="0" err="1"/>
              <a:t>router_bgp.router_id</a:t>
            </a:r>
            <a:r>
              <a:rPr lang="en-US" sz="1000" dirty="0"/>
              <a:t>, 2.2.2.2, eos2</a:t>
            </a:r>
          </a:p>
          <a:p>
            <a:r>
              <a:rPr lang="en-US" sz="1000" dirty="0" err="1"/>
              <a:t>router_bgp.router_id</a:t>
            </a:r>
            <a:r>
              <a:rPr lang="en-US" sz="1000" dirty="0"/>
              <a:t>, 3.3.3.3, eos3</a:t>
            </a:r>
          </a:p>
          <a:p>
            <a:r>
              <a:rPr lang="en-US" sz="1000" dirty="0" err="1"/>
              <a:t>router_bgp.router_id</a:t>
            </a:r>
            <a:r>
              <a:rPr lang="en-US" sz="1000" dirty="0"/>
              <a:t>, 4.4.4.4, eos4</a:t>
            </a:r>
          </a:p>
          <a:p>
            <a:r>
              <a:rPr lang="en-US" sz="1000" dirty="0" err="1"/>
              <a:t>router_bgp.router_id</a:t>
            </a:r>
            <a:r>
              <a:rPr lang="en-US" sz="1000" dirty="0"/>
              <a:t>, 5.5.5.5, eos5</a:t>
            </a:r>
          </a:p>
          <a:p>
            <a:r>
              <a:rPr lang="en-US" sz="1000" dirty="0" err="1"/>
              <a:t>router_bgp.router_id</a:t>
            </a:r>
            <a:r>
              <a:rPr lang="en-US" sz="1000" dirty="0"/>
              <a:t>, 6.6.6.6, eos6</a:t>
            </a:r>
          </a:p>
          <a:p>
            <a:r>
              <a:rPr lang="en-US" sz="1000" dirty="0" err="1"/>
              <a:t>router_bgp.router_id</a:t>
            </a:r>
            <a:r>
              <a:rPr lang="en-US" sz="1000" dirty="0"/>
              <a:t>, 7.7.7.7, eos7</a:t>
            </a:r>
          </a:p>
          <a:p>
            <a:r>
              <a:rPr lang="en-US" sz="1000" dirty="0" err="1"/>
              <a:t>router_bgp.router_id</a:t>
            </a:r>
            <a:r>
              <a:rPr lang="en-US" sz="1000" dirty="0"/>
              <a:t>, 8.8.8.8, eos8</a:t>
            </a:r>
          </a:p>
          <a:p>
            <a:r>
              <a:rPr lang="en-US" sz="1000" dirty="0" err="1"/>
              <a:t>router_bgp.router_id</a:t>
            </a:r>
            <a:r>
              <a:rPr lang="en-US" sz="1000" dirty="0"/>
              <a:t>, 9.9.9.9, eos9</a:t>
            </a:r>
          </a:p>
        </p:txBody>
      </p:sp>
    </p:spTree>
    <p:extLst>
      <p:ext uri="{BB962C8B-B14F-4D97-AF65-F5344CB8AC3E}">
        <p14:creationId xmlns:p14="http://schemas.microsoft.com/office/powerpoint/2010/main" val="1918434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18891-0F81-5EF6-830E-0D6B5052A5F0}"/>
              </a:ext>
            </a:extLst>
          </p:cNvPr>
          <p:cNvSpPr>
            <a:spLocks noGrp="1"/>
          </p:cNvSpPr>
          <p:nvPr>
            <p:ph type="title"/>
          </p:nvPr>
        </p:nvSpPr>
        <p:spPr>
          <a:xfrm>
            <a:off x="394855" y="-272184"/>
            <a:ext cx="10515600" cy="1325563"/>
          </a:xfrm>
        </p:spPr>
        <p:txBody>
          <a:bodyPr/>
          <a:lstStyle/>
          <a:p>
            <a:r>
              <a:rPr lang="en-US">
                <a:cs typeface="Calibri Light"/>
              </a:rPr>
              <a:t>Import Enterprise Routing Studio into ATD</a:t>
            </a:r>
            <a:endParaRPr lang="en-US"/>
          </a:p>
        </p:txBody>
      </p:sp>
      <p:pic>
        <p:nvPicPr>
          <p:cNvPr id="4" name="Picture 4" descr="Graphical user interface, application&#10;&#10;Description automatically generated">
            <a:extLst>
              <a:ext uri="{FF2B5EF4-FFF2-40B4-BE49-F238E27FC236}">
                <a16:creationId xmlns:a16="http://schemas.microsoft.com/office/drawing/2014/main" id="{E9AA84E4-D173-857C-C7EC-46B17D4061A2}"/>
              </a:ext>
            </a:extLst>
          </p:cNvPr>
          <p:cNvPicPr>
            <a:picLocks noGrp="1" noChangeAspect="1"/>
          </p:cNvPicPr>
          <p:nvPr>
            <p:ph idx="1"/>
          </p:nvPr>
        </p:nvPicPr>
        <p:blipFill>
          <a:blip r:embed="rId2"/>
          <a:stretch>
            <a:fillRect/>
          </a:stretch>
        </p:blipFill>
        <p:spPr>
          <a:xfrm>
            <a:off x="1724345" y="2420711"/>
            <a:ext cx="8191767" cy="4351338"/>
          </a:xfrm>
        </p:spPr>
      </p:pic>
      <p:sp>
        <p:nvSpPr>
          <p:cNvPr id="6" name="Content Placeholder 2">
            <a:extLst>
              <a:ext uri="{FF2B5EF4-FFF2-40B4-BE49-F238E27FC236}">
                <a16:creationId xmlns:a16="http://schemas.microsoft.com/office/drawing/2014/main" id="{22B01360-822D-B4D0-167F-E6C31F860EE4}"/>
              </a:ext>
            </a:extLst>
          </p:cNvPr>
          <p:cNvSpPr txBox="1">
            <a:spLocks/>
          </p:cNvSpPr>
          <p:nvPr/>
        </p:nvSpPr>
        <p:spPr>
          <a:xfrm>
            <a:off x="638959" y="697469"/>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cs typeface="Calibri"/>
              </a:rPr>
              <a:t>Once Kent version of CV is released this step is not needed because the Enterprise Routing will be a "Built-In Studio".</a:t>
            </a:r>
            <a:endParaRPr lang="en-US" sz="2000" dirty="0"/>
          </a:p>
          <a:p>
            <a:pPr marL="0" indent="0">
              <a:buNone/>
            </a:pPr>
            <a:r>
              <a:rPr lang="en-US" sz="2000" dirty="0">
                <a:cs typeface="Calibri"/>
              </a:rPr>
              <a:t>File location:</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
        <p:nvSpPr>
          <p:cNvPr id="3" name="TextBox 2">
            <a:extLst>
              <a:ext uri="{FF2B5EF4-FFF2-40B4-BE49-F238E27FC236}">
                <a16:creationId xmlns:a16="http://schemas.microsoft.com/office/drawing/2014/main" id="{FE3D2F6E-4368-6EFC-6C1F-2BB240CE5A7F}"/>
              </a:ext>
            </a:extLst>
          </p:cNvPr>
          <p:cNvSpPr txBox="1"/>
          <p:nvPr/>
        </p:nvSpPr>
        <p:spPr>
          <a:xfrm>
            <a:off x="667690" y="1715136"/>
            <a:ext cx="1475970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https://github.com/arista-netdevops-community/CloudVisionPortal-Examples/tree/master/CloudVision_Studios/Enterprise%20Routing</a:t>
            </a:r>
          </a:p>
        </p:txBody>
      </p:sp>
    </p:spTree>
    <p:extLst>
      <p:ext uri="{BB962C8B-B14F-4D97-AF65-F5344CB8AC3E}">
        <p14:creationId xmlns:p14="http://schemas.microsoft.com/office/powerpoint/2010/main" val="42451285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Example10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8708853" y="1413200"/>
            <a:ext cx="4202546" cy="523220"/>
          </a:xfrm>
          <a:prstGeom prst="rect">
            <a:avLst/>
          </a:prstGeom>
          <a:noFill/>
        </p:spPr>
        <p:txBody>
          <a:bodyPr wrap="square" rtlCol="0">
            <a:spAutoFit/>
          </a:bodyPr>
          <a:lstStyle/>
          <a:p>
            <a:r>
              <a:rPr lang="en-US" sz="2800" dirty="0"/>
              <a:t>Interfaces Studio</a:t>
            </a:r>
          </a:p>
        </p:txBody>
      </p:sp>
      <p:sp>
        <p:nvSpPr>
          <p:cNvPr id="15" name="TextBox 14">
            <a:extLst>
              <a:ext uri="{FF2B5EF4-FFF2-40B4-BE49-F238E27FC236}">
                <a16:creationId xmlns:a16="http://schemas.microsoft.com/office/drawing/2014/main" id="{8B27B9F1-250F-6E06-6CEC-E09B05AA2326}"/>
              </a:ext>
            </a:extLst>
          </p:cNvPr>
          <p:cNvSpPr txBox="1"/>
          <p:nvPr/>
        </p:nvSpPr>
        <p:spPr>
          <a:xfrm>
            <a:off x="6287442" y="4362954"/>
            <a:ext cx="4202546" cy="523220"/>
          </a:xfrm>
          <a:prstGeom prst="rect">
            <a:avLst/>
          </a:prstGeom>
          <a:noFill/>
        </p:spPr>
        <p:txBody>
          <a:bodyPr wrap="square" rtlCol="0">
            <a:spAutoFit/>
          </a:bodyPr>
          <a:lstStyle/>
          <a:p>
            <a:r>
              <a:rPr lang="en-US" sz="2800" dirty="0"/>
              <a:t>EVPN Studio</a:t>
            </a:r>
          </a:p>
        </p:txBody>
      </p:sp>
      <p:pic>
        <p:nvPicPr>
          <p:cNvPr id="4" name="Picture 3">
            <a:extLst>
              <a:ext uri="{FF2B5EF4-FFF2-40B4-BE49-F238E27FC236}">
                <a16:creationId xmlns:a16="http://schemas.microsoft.com/office/drawing/2014/main" id="{CA8B5A2F-1943-E528-05E8-5E51C5243F6D}"/>
              </a:ext>
            </a:extLst>
          </p:cNvPr>
          <p:cNvPicPr>
            <a:picLocks noChangeAspect="1"/>
          </p:cNvPicPr>
          <p:nvPr/>
        </p:nvPicPr>
        <p:blipFill>
          <a:blip r:embed="rId2"/>
          <a:stretch>
            <a:fillRect/>
          </a:stretch>
        </p:blipFill>
        <p:spPr>
          <a:xfrm>
            <a:off x="242030" y="4959956"/>
            <a:ext cx="4953000" cy="1682750"/>
          </a:xfrm>
          <a:prstGeom prst="rect">
            <a:avLst/>
          </a:prstGeom>
        </p:spPr>
      </p:pic>
      <p:pic>
        <p:nvPicPr>
          <p:cNvPr id="8" name="Picture 7">
            <a:extLst>
              <a:ext uri="{FF2B5EF4-FFF2-40B4-BE49-F238E27FC236}">
                <a16:creationId xmlns:a16="http://schemas.microsoft.com/office/drawing/2014/main" id="{A206D602-380A-79B1-5AFE-98B645B2F44F}"/>
              </a:ext>
            </a:extLst>
          </p:cNvPr>
          <p:cNvPicPr>
            <a:picLocks noChangeAspect="1"/>
          </p:cNvPicPr>
          <p:nvPr/>
        </p:nvPicPr>
        <p:blipFill>
          <a:blip r:embed="rId3"/>
          <a:stretch>
            <a:fillRect/>
          </a:stretch>
        </p:blipFill>
        <p:spPr>
          <a:xfrm>
            <a:off x="6096000" y="4955459"/>
            <a:ext cx="3756513" cy="1687248"/>
          </a:xfrm>
          <a:prstGeom prst="rect">
            <a:avLst/>
          </a:prstGeom>
        </p:spPr>
      </p:pic>
      <p:pic>
        <p:nvPicPr>
          <p:cNvPr id="3" name="Picture 2">
            <a:extLst>
              <a:ext uri="{FF2B5EF4-FFF2-40B4-BE49-F238E27FC236}">
                <a16:creationId xmlns:a16="http://schemas.microsoft.com/office/drawing/2014/main" id="{0E4DE441-FFC7-BF4A-66CE-30EC9566C10E}"/>
              </a:ext>
            </a:extLst>
          </p:cNvPr>
          <p:cNvPicPr>
            <a:picLocks noChangeAspect="1"/>
          </p:cNvPicPr>
          <p:nvPr/>
        </p:nvPicPr>
        <p:blipFill>
          <a:blip r:embed="rId4"/>
          <a:stretch>
            <a:fillRect/>
          </a:stretch>
        </p:blipFill>
        <p:spPr>
          <a:xfrm>
            <a:off x="177497" y="2107897"/>
            <a:ext cx="8211218" cy="1871299"/>
          </a:xfrm>
          <a:prstGeom prst="rect">
            <a:avLst/>
          </a:prstGeom>
        </p:spPr>
      </p:pic>
      <p:pic>
        <p:nvPicPr>
          <p:cNvPr id="7" name="Picture 6">
            <a:extLst>
              <a:ext uri="{FF2B5EF4-FFF2-40B4-BE49-F238E27FC236}">
                <a16:creationId xmlns:a16="http://schemas.microsoft.com/office/drawing/2014/main" id="{26DCA680-39BD-9FDD-9DA0-4629D98C79A8}"/>
              </a:ext>
            </a:extLst>
          </p:cNvPr>
          <p:cNvPicPr>
            <a:picLocks noChangeAspect="1"/>
          </p:cNvPicPr>
          <p:nvPr/>
        </p:nvPicPr>
        <p:blipFill>
          <a:blip r:embed="rId5"/>
          <a:stretch>
            <a:fillRect/>
          </a:stretch>
        </p:blipFill>
        <p:spPr>
          <a:xfrm>
            <a:off x="8601739" y="2106330"/>
            <a:ext cx="4714063" cy="1612706"/>
          </a:xfrm>
          <a:prstGeom prst="rect">
            <a:avLst/>
          </a:prstGeom>
        </p:spPr>
      </p:pic>
    </p:spTree>
    <p:extLst>
      <p:ext uri="{BB962C8B-B14F-4D97-AF65-F5344CB8AC3E}">
        <p14:creationId xmlns:p14="http://schemas.microsoft.com/office/powerpoint/2010/main" val="8295219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3BB299-FB87-43E4-3123-0D60EB9F2422}"/>
              </a:ext>
            </a:extLst>
          </p:cNvPr>
          <p:cNvPicPr>
            <a:picLocks noChangeAspect="1"/>
          </p:cNvPicPr>
          <p:nvPr/>
        </p:nvPicPr>
        <p:blipFill>
          <a:blip r:embed="rId2"/>
          <a:stretch>
            <a:fillRect/>
          </a:stretch>
        </p:blipFill>
        <p:spPr>
          <a:xfrm>
            <a:off x="4246803" y="2028657"/>
            <a:ext cx="5160630" cy="1765479"/>
          </a:xfrm>
          <a:prstGeom prst="rect">
            <a:avLst/>
          </a:prstGeom>
        </p:spPr>
      </p:pic>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Example10 Interface Studio Ports</a:t>
            </a:r>
            <a:endParaRPr lang="en-US" dirty="0"/>
          </a:p>
        </p:txBody>
      </p:sp>
      <p:sp>
        <p:nvSpPr>
          <p:cNvPr id="16" name="TextBox 15">
            <a:extLst>
              <a:ext uri="{FF2B5EF4-FFF2-40B4-BE49-F238E27FC236}">
                <a16:creationId xmlns:a16="http://schemas.microsoft.com/office/drawing/2014/main" id="{FF31B5D5-D516-D8E1-63E8-74CB0CD8E68D}"/>
              </a:ext>
            </a:extLst>
          </p:cNvPr>
          <p:cNvSpPr txBox="1"/>
          <p:nvPr/>
        </p:nvSpPr>
        <p:spPr>
          <a:xfrm>
            <a:off x="1162338" y="1819529"/>
            <a:ext cx="4202546" cy="523220"/>
          </a:xfrm>
          <a:prstGeom prst="rect">
            <a:avLst/>
          </a:prstGeom>
          <a:noFill/>
        </p:spPr>
        <p:txBody>
          <a:bodyPr wrap="square" rtlCol="0">
            <a:spAutoFit/>
          </a:bodyPr>
          <a:lstStyle/>
          <a:p>
            <a:r>
              <a:rPr lang="en-US" sz="2800" dirty="0"/>
              <a:t>Interfaces Studio</a:t>
            </a:r>
          </a:p>
        </p:txBody>
      </p:sp>
      <p:sp>
        <p:nvSpPr>
          <p:cNvPr id="17" name="TextBox 16">
            <a:extLst>
              <a:ext uri="{FF2B5EF4-FFF2-40B4-BE49-F238E27FC236}">
                <a16:creationId xmlns:a16="http://schemas.microsoft.com/office/drawing/2014/main" id="{69CD54DF-6B67-4269-A645-91CB8516B00F}"/>
              </a:ext>
            </a:extLst>
          </p:cNvPr>
          <p:cNvSpPr txBox="1"/>
          <p:nvPr/>
        </p:nvSpPr>
        <p:spPr>
          <a:xfrm>
            <a:off x="2412346" y="4253642"/>
            <a:ext cx="1021970" cy="307777"/>
          </a:xfrm>
          <a:prstGeom prst="rect">
            <a:avLst/>
          </a:prstGeom>
          <a:noFill/>
        </p:spPr>
        <p:txBody>
          <a:bodyPr wrap="square" rtlCol="0">
            <a:spAutoFit/>
          </a:bodyPr>
          <a:lstStyle/>
          <a:p>
            <a:r>
              <a:rPr lang="en-US" sz="1400" dirty="0"/>
              <a:t>Ethernet 6 </a:t>
            </a:r>
          </a:p>
        </p:txBody>
      </p:sp>
      <p:sp>
        <p:nvSpPr>
          <p:cNvPr id="20" name="TextBox 19">
            <a:extLst>
              <a:ext uri="{FF2B5EF4-FFF2-40B4-BE49-F238E27FC236}">
                <a16:creationId xmlns:a16="http://schemas.microsoft.com/office/drawing/2014/main" id="{60018776-BDFB-BD7D-EDC8-B448A1D08F4F}"/>
              </a:ext>
            </a:extLst>
          </p:cNvPr>
          <p:cNvSpPr txBox="1"/>
          <p:nvPr/>
        </p:nvSpPr>
        <p:spPr>
          <a:xfrm>
            <a:off x="4256060" y="4408652"/>
            <a:ext cx="1021970" cy="307777"/>
          </a:xfrm>
          <a:prstGeom prst="rect">
            <a:avLst/>
          </a:prstGeom>
          <a:noFill/>
        </p:spPr>
        <p:txBody>
          <a:bodyPr wrap="square" rtlCol="0">
            <a:spAutoFit/>
          </a:bodyPr>
          <a:lstStyle/>
          <a:p>
            <a:r>
              <a:rPr lang="en-US" sz="1400" dirty="0"/>
              <a:t>Ethernet 2 </a:t>
            </a:r>
          </a:p>
        </p:txBody>
      </p:sp>
      <p:cxnSp>
        <p:nvCxnSpPr>
          <p:cNvPr id="4" name="Straight Connector 3">
            <a:extLst>
              <a:ext uri="{FF2B5EF4-FFF2-40B4-BE49-F238E27FC236}">
                <a16:creationId xmlns:a16="http://schemas.microsoft.com/office/drawing/2014/main" id="{7CFDE8AA-653A-6CF4-7E3C-C2090BAD7B8D}"/>
              </a:ext>
            </a:extLst>
          </p:cNvPr>
          <p:cNvCxnSpPr/>
          <p:nvPr/>
        </p:nvCxnSpPr>
        <p:spPr>
          <a:xfrm flipV="1">
            <a:off x="2923331" y="3500775"/>
            <a:ext cx="2217647" cy="6113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8AA653-3D53-2224-8D9A-93D94DA5EC66}"/>
              </a:ext>
            </a:extLst>
          </p:cNvPr>
          <p:cNvCxnSpPr>
            <a:cxnSpLocks/>
          </p:cNvCxnSpPr>
          <p:nvPr/>
        </p:nvCxnSpPr>
        <p:spPr>
          <a:xfrm flipV="1">
            <a:off x="5062584" y="3500775"/>
            <a:ext cx="955444" cy="773691"/>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F53E7F6-0FC9-4E5A-1E31-BBD79D506539}"/>
              </a:ext>
            </a:extLst>
          </p:cNvPr>
          <p:cNvSpPr txBox="1"/>
          <p:nvPr/>
        </p:nvSpPr>
        <p:spPr>
          <a:xfrm>
            <a:off x="2154787" y="5270173"/>
            <a:ext cx="7882348" cy="523220"/>
          </a:xfrm>
          <a:prstGeom prst="rect">
            <a:avLst/>
          </a:prstGeom>
          <a:noFill/>
        </p:spPr>
        <p:txBody>
          <a:bodyPr wrap="square" rtlCol="0">
            <a:spAutoFit/>
          </a:bodyPr>
          <a:lstStyle/>
          <a:p>
            <a:r>
              <a:rPr lang="en-US" sz="2800" dirty="0">
                <a:solidFill>
                  <a:srgbClr val="FF0000"/>
                </a:solidFill>
              </a:rPr>
              <a:t>Apply “Trunk” profile to these ports. See slide 15</a:t>
            </a:r>
          </a:p>
        </p:txBody>
      </p:sp>
      <p:sp>
        <p:nvSpPr>
          <p:cNvPr id="13" name="TextBox 12">
            <a:extLst>
              <a:ext uri="{FF2B5EF4-FFF2-40B4-BE49-F238E27FC236}">
                <a16:creationId xmlns:a16="http://schemas.microsoft.com/office/drawing/2014/main" id="{2ED87893-02B0-B99C-8383-FFBF859A78A8}"/>
              </a:ext>
            </a:extLst>
          </p:cNvPr>
          <p:cNvSpPr txBox="1"/>
          <p:nvPr/>
        </p:nvSpPr>
        <p:spPr>
          <a:xfrm>
            <a:off x="6164038" y="4314392"/>
            <a:ext cx="1021970" cy="523220"/>
          </a:xfrm>
          <a:prstGeom prst="rect">
            <a:avLst/>
          </a:prstGeom>
          <a:noFill/>
        </p:spPr>
        <p:txBody>
          <a:bodyPr wrap="square" rtlCol="0">
            <a:spAutoFit/>
          </a:bodyPr>
          <a:lstStyle/>
          <a:p>
            <a:r>
              <a:rPr lang="en-US" sz="1400" dirty="0"/>
              <a:t>Ethernet 2</a:t>
            </a:r>
          </a:p>
          <a:p>
            <a:r>
              <a:rPr lang="en-US" sz="1400" dirty="0"/>
              <a:t>Ethernet 6 </a:t>
            </a:r>
          </a:p>
        </p:txBody>
      </p:sp>
      <p:cxnSp>
        <p:nvCxnSpPr>
          <p:cNvPr id="14" name="Straight Connector 13">
            <a:extLst>
              <a:ext uri="{FF2B5EF4-FFF2-40B4-BE49-F238E27FC236}">
                <a16:creationId xmlns:a16="http://schemas.microsoft.com/office/drawing/2014/main" id="{746D858E-9895-845E-B7E6-015F18305A2C}"/>
              </a:ext>
            </a:extLst>
          </p:cNvPr>
          <p:cNvCxnSpPr>
            <a:cxnSpLocks/>
            <a:stCxn id="13" idx="0"/>
          </p:cNvCxnSpPr>
          <p:nvPr/>
        </p:nvCxnSpPr>
        <p:spPr>
          <a:xfrm flipH="1" flipV="1">
            <a:off x="6583383" y="3622533"/>
            <a:ext cx="91640" cy="69185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8495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Example10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inside GREEN VRF in eos9, </a:t>
            </a:r>
            <a:r>
              <a:rPr lang="en-US" dirty="0" err="1">
                <a:cs typeface="Calibri"/>
              </a:rPr>
              <a:t>eos</a:t>
            </a:r>
            <a:r>
              <a:rPr lang="en-US" dirty="0">
                <a:cs typeface="Calibri"/>
              </a:rPr>
              <a:t> 11 and 13 ping to ISP 10.10.10.10 and other destinations in GREEN</a:t>
            </a:r>
          </a:p>
          <a:p>
            <a:r>
              <a:rPr lang="en-US" dirty="0">
                <a:cs typeface="Calibri"/>
              </a:rPr>
              <a:t>From inside RED VRF in eos9 and eos13 ping to BLUE end device 1.2.3.12 and other destinations in RED. If E-Tree enabled in RED other destinations in Red should not be reachable except the GW address on the internal FW 3.1.9.1</a:t>
            </a:r>
          </a:p>
          <a:p>
            <a:r>
              <a:rPr lang="en-US" dirty="0">
                <a:cs typeface="Calibri"/>
              </a:rPr>
              <a:t>From inside BLACK VRF on eos11 ping to BLACK 4.3.1.9</a:t>
            </a:r>
          </a:p>
          <a:p>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26099169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235857" y="176439"/>
            <a:ext cx="11546114" cy="1332820"/>
          </a:xfrm>
        </p:spPr>
        <p:txBody>
          <a:bodyPr/>
          <a:lstStyle/>
          <a:p>
            <a:r>
              <a:rPr lang="en-US" dirty="0">
                <a:cs typeface="Calibri Light"/>
              </a:rPr>
              <a:t>Example1 </a:t>
            </a:r>
            <a:r>
              <a:rPr lang="en-US" dirty="0">
                <a:ea typeface="+mj-lt"/>
                <a:cs typeface="+mj-lt"/>
              </a:rPr>
              <a:t>Campus to ISP</a:t>
            </a:r>
            <a:endParaRPr lang="en-US" dirty="0"/>
          </a:p>
        </p:txBody>
      </p:sp>
      <p:pic>
        <p:nvPicPr>
          <p:cNvPr id="6" name="Picture 6" descr="Diagram&#10;&#10;Description automatically generated">
            <a:extLst>
              <a:ext uri="{FF2B5EF4-FFF2-40B4-BE49-F238E27FC236}">
                <a16:creationId xmlns:a16="http://schemas.microsoft.com/office/drawing/2014/main" id="{44E41A40-FA93-EAD0-A1E7-3D06CA26B6EA}"/>
              </a:ext>
            </a:extLst>
          </p:cNvPr>
          <p:cNvPicPr>
            <a:picLocks noChangeAspect="1"/>
          </p:cNvPicPr>
          <p:nvPr/>
        </p:nvPicPr>
        <p:blipFill>
          <a:blip r:embed="rId2"/>
          <a:stretch>
            <a:fillRect/>
          </a:stretch>
        </p:blipFill>
        <p:spPr>
          <a:xfrm>
            <a:off x="1473926" y="1437956"/>
            <a:ext cx="9061994" cy="5203464"/>
          </a:xfrm>
          <a:prstGeom prst="rect">
            <a:avLst/>
          </a:prstGeom>
        </p:spPr>
      </p:pic>
    </p:spTree>
    <p:extLst>
      <p:ext uri="{BB962C8B-B14F-4D97-AF65-F5344CB8AC3E}">
        <p14:creationId xmlns:p14="http://schemas.microsoft.com/office/powerpoint/2010/main" val="15105749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11139600" cy="1337563"/>
          </a:xfrm>
        </p:spPr>
        <p:txBody>
          <a:bodyPr/>
          <a:lstStyle/>
          <a:p>
            <a:r>
              <a:rPr lang="en-US" dirty="0">
                <a:cs typeface="Calibri Light"/>
              </a:rPr>
              <a:t>Example2 </a:t>
            </a:r>
            <a:r>
              <a:rPr lang="en-US" dirty="0">
                <a:ea typeface="+mj-lt"/>
                <a:cs typeface="+mj-lt"/>
              </a:rPr>
              <a:t>Campus to Campus EVPN</a:t>
            </a:r>
          </a:p>
          <a:p>
            <a:endParaRPr lang="en-US" dirty="0">
              <a:cs typeface="Calibri Light"/>
            </a:endParaRPr>
          </a:p>
        </p:txBody>
      </p:sp>
      <p:pic>
        <p:nvPicPr>
          <p:cNvPr id="5" name="Picture 4">
            <a:extLst>
              <a:ext uri="{FF2B5EF4-FFF2-40B4-BE49-F238E27FC236}">
                <a16:creationId xmlns:a16="http://schemas.microsoft.com/office/drawing/2014/main" id="{429EED3F-CEB7-EE92-1CA4-E2D4E88093B0}"/>
              </a:ext>
            </a:extLst>
          </p:cNvPr>
          <p:cNvPicPr>
            <a:picLocks noChangeAspect="1"/>
          </p:cNvPicPr>
          <p:nvPr/>
        </p:nvPicPr>
        <p:blipFill>
          <a:blip r:embed="rId2"/>
          <a:stretch>
            <a:fillRect/>
          </a:stretch>
        </p:blipFill>
        <p:spPr>
          <a:xfrm>
            <a:off x="451109" y="1082699"/>
            <a:ext cx="11289781" cy="5775301"/>
          </a:xfrm>
          <a:prstGeom prst="rect">
            <a:avLst/>
          </a:prstGeom>
        </p:spPr>
      </p:pic>
    </p:spTree>
    <p:extLst>
      <p:ext uri="{BB962C8B-B14F-4D97-AF65-F5344CB8AC3E}">
        <p14:creationId xmlns:p14="http://schemas.microsoft.com/office/powerpoint/2010/main" val="34590525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11139600" cy="1337563"/>
          </a:xfrm>
        </p:spPr>
        <p:txBody>
          <a:bodyPr/>
          <a:lstStyle/>
          <a:p>
            <a:r>
              <a:rPr lang="en-US" dirty="0">
                <a:cs typeface="Calibri Light"/>
              </a:rPr>
              <a:t>Example3 </a:t>
            </a:r>
            <a:r>
              <a:rPr lang="en-US" dirty="0">
                <a:ea typeface="+mj-lt"/>
                <a:cs typeface="+mj-lt"/>
              </a:rPr>
              <a:t>Campus BGP Underlay</a:t>
            </a:r>
          </a:p>
          <a:p>
            <a:endParaRPr lang="en-US" dirty="0">
              <a:cs typeface="Calibri Light"/>
            </a:endParaRPr>
          </a:p>
        </p:txBody>
      </p:sp>
      <p:pic>
        <p:nvPicPr>
          <p:cNvPr id="3" name="Picture 2">
            <a:extLst>
              <a:ext uri="{FF2B5EF4-FFF2-40B4-BE49-F238E27FC236}">
                <a16:creationId xmlns:a16="http://schemas.microsoft.com/office/drawing/2014/main" id="{BAF56941-706A-5E49-E4C1-16AA2C766CA3}"/>
              </a:ext>
            </a:extLst>
          </p:cNvPr>
          <p:cNvPicPr>
            <a:picLocks noChangeAspect="1"/>
          </p:cNvPicPr>
          <p:nvPr/>
        </p:nvPicPr>
        <p:blipFill>
          <a:blip r:embed="rId2"/>
          <a:stretch>
            <a:fillRect/>
          </a:stretch>
        </p:blipFill>
        <p:spPr>
          <a:xfrm>
            <a:off x="1356359" y="1431276"/>
            <a:ext cx="9153149" cy="5259083"/>
          </a:xfrm>
          <a:prstGeom prst="rect">
            <a:avLst/>
          </a:prstGeom>
        </p:spPr>
      </p:pic>
    </p:spTree>
    <p:extLst>
      <p:ext uri="{BB962C8B-B14F-4D97-AF65-F5344CB8AC3E}">
        <p14:creationId xmlns:p14="http://schemas.microsoft.com/office/powerpoint/2010/main" val="9573108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A864D-E615-5EC8-A890-A0FB62F26AA5}"/>
              </a:ext>
            </a:extLst>
          </p:cNvPr>
          <p:cNvSpPr>
            <a:spLocks noGrp="1"/>
          </p:cNvSpPr>
          <p:nvPr>
            <p:ph type="title"/>
          </p:nvPr>
        </p:nvSpPr>
        <p:spPr/>
        <p:txBody>
          <a:bodyPr/>
          <a:lstStyle/>
          <a:p>
            <a:r>
              <a:rPr lang="en-US" dirty="0">
                <a:cs typeface="Calibri Light"/>
              </a:rPr>
              <a:t>Example4 DC Gateway Router</a:t>
            </a:r>
            <a:endParaRPr lang="en-US" dirty="0"/>
          </a:p>
        </p:txBody>
      </p:sp>
      <p:sp>
        <p:nvSpPr>
          <p:cNvPr id="6" name="Title 1">
            <a:extLst>
              <a:ext uri="{FF2B5EF4-FFF2-40B4-BE49-F238E27FC236}">
                <a16:creationId xmlns:a16="http://schemas.microsoft.com/office/drawing/2014/main" id="{D779555E-5695-F109-CB0C-145EEDC62577}"/>
              </a:ext>
            </a:extLst>
          </p:cNvPr>
          <p:cNvSpPr txBox="1">
            <a:spLocks/>
          </p:cNvSpPr>
          <p:nvPr/>
        </p:nvSpPr>
        <p:spPr>
          <a:xfrm>
            <a:off x="163862" y="13336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cs typeface="Calibri Light"/>
            </a:endParaRPr>
          </a:p>
        </p:txBody>
      </p:sp>
      <p:pic>
        <p:nvPicPr>
          <p:cNvPr id="3" name="Picture 4" descr="Diagram&#10;&#10;Description automatically generated">
            <a:extLst>
              <a:ext uri="{FF2B5EF4-FFF2-40B4-BE49-F238E27FC236}">
                <a16:creationId xmlns:a16="http://schemas.microsoft.com/office/drawing/2014/main" id="{0EAD8F21-E622-3FA4-10ED-3B95C9E49AB3}"/>
              </a:ext>
            </a:extLst>
          </p:cNvPr>
          <p:cNvPicPr>
            <a:picLocks noChangeAspect="1"/>
          </p:cNvPicPr>
          <p:nvPr/>
        </p:nvPicPr>
        <p:blipFill>
          <a:blip r:embed="rId2"/>
          <a:stretch>
            <a:fillRect/>
          </a:stretch>
        </p:blipFill>
        <p:spPr>
          <a:xfrm>
            <a:off x="1371601" y="1429973"/>
            <a:ext cx="8708569" cy="4985023"/>
          </a:xfrm>
          <a:prstGeom prst="rect">
            <a:avLst/>
          </a:prstGeom>
        </p:spPr>
      </p:pic>
    </p:spTree>
    <p:extLst>
      <p:ext uri="{BB962C8B-B14F-4D97-AF65-F5344CB8AC3E}">
        <p14:creationId xmlns:p14="http://schemas.microsoft.com/office/powerpoint/2010/main" val="3263551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8251372" cy="1325563"/>
          </a:xfrm>
        </p:spPr>
        <p:txBody>
          <a:bodyPr>
            <a:normAutofit/>
          </a:bodyPr>
          <a:lstStyle/>
          <a:p>
            <a:r>
              <a:rPr lang="en-US" dirty="0">
                <a:cs typeface="Calibri Light"/>
              </a:rPr>
              <a:t>Example5 BGP DC Interconnect</a:t>
            </a:r>
            <a:endParaRPr lang="en-US" sz="2000" dirty="0"/>
          </a:p>
        </p:txBody>
      </p:sp>
      <p:pic>
        <p:nvPicPr>
          <p:cNvPr id="6" name="Picture 6" descr="Diagram&#10;&#10;Description automatically generated">
            <a:extLst>
              <a:ext uri="{FF2B5EF4-FFF2-40B4-BE49-F238E27FC236}">
                <a16:creationId xmlns:a16="http://schemas.microsoft.com/office/drawing/2014/main" id="{50FEE656-E350-0164-840B-89684FEADBBD}"/>
              </a:ext>
            </a:extLst>
          </p:cNvPr>
          <p:cNvPicPr>
            <a:picLocks noChangeAspect="1"/>
          </p:cNvPicPr>
          <p:nvPr/>
        </p:nvPicPr>
        <p:blipFill>
          <a:blip r:embed="rId2"/>
          <a:stretch>
            <a:fillRect/>
          </a:stretch>
        </p:blipFill>
        <p:spPr>
          <a:xfrm>
            <a:off x="1444172" y="1691231"/>
            <a:ext cx="9173028" cy="5260795"/>
          </a:xfrm>
          <a:prstGeom prst="rect">
            <a:avLst/>
          </a:prstGeom>
        </p:spPr>
      </p:pic>
    </p:spTree>
    <p:extLst>
      <p:ext uri="{BB962C8B-B14F-4D97-AF65-F5344CB8AC3E}">
        <p14:creationId xmlns:p14="http://schemas.microsoft.com/office/powerpoint/2010/main" val="42252217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17286" y="365125"/>
            <a:ext cx="10936514" cy="1332820"/>
          </a:xfrm>
        </p:spPr>
        <p:txBody>
          <a:bodyPr/>
          <a:lstStyle/>
          <a:p>
            <a:r>
              <a:rPr lang="en-US" dirty="0">
                <a:cs typeface="Calibri Light"/>
              </a:rPr>
              <a:t>Example6 OSPF on DC Border Leaf</a:t>
            </a:r>
            <a:endParaRPr lang="en-US" dirty="0"/>
          </a:p>
        </p:txBody>
      </p:sp>
      <p:pic>
        <p:nvPicPr>
          <p:cNvPr id="9" name="Picture 9" descr="Diagram, schematic&#10;&#10;Description automatically generated">
            <a:extLst>
              <a:ext uri="{FF2B5EF4-FFF2-40B4-BE49-F238E27FC236}">
                <a16:creationId xmlns:a16="http://schemas.microsoft.com/office/drawing/2014/main" id="{48F4D9BB-1F55-3102-CB04-6C65B579EFFC}"/>
              </a:ext>
            </a:extLst>
          </p:cNvPr>
          <p:cNvPicPr>
            <a:picLocks noChangeAspect="1"/>
          </p:cNvPicPr>
          <p:nvPr/>
        </p:nvPicPr>
        <p:blipFill>
          <a:blip r:embed="rId2"/>
          <a:stretch>
            <a:fillRect/>
          </a:stretch>
        </p:blipFill>
        <p:spPr>
          <a:xfrm>
            <a:off x="776515" y="1520935"/>
            <a:ext cx="10384971" cy="4984530"/>
          </a:xfrm>
          <a:prstGeom prst="rect">
            <a:avLst/>
          </a:prstGeom>
        </p:spPr>
      </p:pic>
    </p:spTree>
    <p:extLst>
      <p:ext uri="{BB962C8B-B14F-4D97-AF65-F5344CB8AC3E}">
        <p14:creationId xmlns:p14="http://schemas.microsoft.com/office/powerpoint/2010/main" val="25370408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17286" y="365125"/>
            <a:ext cx="10936514" cy="1332820"/>
          </a:xfrm>
        </p:spPr>
        <p:txBody>
          <a:bodyPr/>
          <a:lstStyle/>
          <a:p>
            <a:r>
              <a:rPr lang="en-US" dirty="0">
                <a:cs typeface="Calibri Light"/>
              </a:rPr>
              <a:t>Example7 </a:t>
            </a:r>
            <a:r>
              <a:rPr lang="en-US" dirty="0">
                <a:ea typeface="+mj-lt"/>
                <a:cs typeface="+mj-lt"/>
              </a:rPr>
              <a:t>DC Border Leaf OSPF per VRF</a:t>
            </a:r>
            <a:endParaRPr lang="en-US" dirty="0"/>
          </a:p>
        </p:txBody>
      </p:sp>
      <p:pic>
        <p:nvPicPr>
          <p:cNvPr id="3" name="Picture 3" descr="Diagram, schematic&#10;&#10;Description automatically generated">
            <a:extLst>
              <a:ext uri="{FF2B5EF4-FFF2-40B4-BE49-F238E27FC236}">
                <a16:creationId xmlns:a16="http://schemas.microsoft.com/office/drawing/2014/main" id="{DC10E8EF-1358-7E9E-7036-8EBAD7D7AA9B}"/>
              </a:ext>
            </a:extLst>
          </p:cNvPr>
          <p:cNvPicPr>
            <a:picLocks noChangeAspect="1"/>
          </p:cNvPicPr>
          <p:nvPr/>
        </p:nvPicPr>
        <p:blipFill>
          <a:blip r:embed="rId2"/>
          <a:stretch>
            <a:fillRect/>
          </a:stretch>
        </p:blipFill>
        <p:spPr>
          <a:xfrm>
            <a:off x="710400" y="1546728"/>
            <a:ext cx="10633200" cy="5042544"/>
          </a:xfrm>
          <a:prstGeom prst="rect">
            <a:avLst/>
          </a:prstGeom>
        </p:spPr>
      </p:pic>
    </p:spTree>
    <p:extLst>
      <p:ext uri="{BB962C8B-B14F-4D97-AF65-F5344CB8AC3E}">
        <p14:creationId xmlns:p14="http://schemas.microsoft.com/office/powerpoint/2010/main" val="2305617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8E7F0-CAEA-C059-FDC2-BD6163B2A0F8}"/>
              </a:ext>
            </a:extLst>
          </p:cNvPr>
          <p:cNvSpPr>
            <a:spLocks noGrp="1"/>
          </p:cNvSpPr>
          <p:nvPr>
            <p:ph type="title"/>
          </p:nvPr>
        </p:nvSpPr>
        <p:spPr>
          <a:xfrm>
            <a:off x="131442" y="-26827"/>
            <a:ext cx="10515600" cy="1325563"/>
          </a:xfrm>
        </p:spPr>
        <p:txBody>
          <a:bodyPr/>
          <a:lstStyle/>
          <a:p>
            <a:r>
              <a:rPr lang="en-US" dirty="0">
                <a:cs typeface="Calibri Light"/>
              </a:rPr>
              <a:t>Import to CV the Inputs for each example</a:t>
            </a:r>
            <a:endParaRPr lang="en-US" dirty="0"/>
          </a:p>
        </p:txBody>
      </p:sp>
      <p:pic>
        <p:nvPicPr>
          <p:cNvPr id="4" name="Picture 4" descr="Graphical user interface, application, email&#10;&#10;Description automatically generated">
            <a:extLst>
              <a:ext uri="{FF2B5EF4-FFF2-40B4-BE49-F238E27FC236}">
                <a16:creationId xmlns:a16="http://schemas.microsoft.com/office/drawing/2014/main" id="{EE24607D-21B6-F089-40B1-241FA38E4A64}"/>
              </a:ext>
            </a:extLst>
          </p:cNvPr>
          <p:cNvPicPr>
            <a:picLocks noGrp="1" noChangeAspect="1"/>
          </p:cNvPicPr>
          <p:nvPr>
            <p:ph idx="1"/>
          </p:nvPr>
        </p:nvPicPr>
        <p:blipFill>
          <a:blip r:embed="rId2"/>
          <a:stretch>
            <a:fillRect/>
          </a:stretch>
        </p:blipFill>
        <p:spPr>
          <a:xfrm>
            <a:off x="384220" y="2416879"/>
            <a:ext cx="8191767" cy="4351338"/>
          </a:xfrm>
        </p:spPr>
      </p:pic>
      <p:pic>
        <p:nvPicPr>
          <p:cNvPr id="5" name="Picture 5" descr="Graphical user interface, text, application, email&#10;&#10;Description automatically generated">
            <a:extLst>
              <a:ext uri="{FF2B5EF4-FFF2-40B4-BE49-F238E27FC236}">
                <a16:creationId xmlns:a16="http://schemas.microsoft.com/office/drawing/2014/main" id="{6985DEDF-DBEB-1CA4-3AD1-76A2DDD6BD81}"/>
              </a:ext>
            </a:extLst>
          </p:cNvPr>
          <p:cNvPicPr>
            <a:picLocks noChangeAspect="1"/>
          </p:cNvPicPr>
          <p:nvPr/>
        </p:nvPicPr>
        <p:blipFill>
          <a:blip r:embed="rId3"/>
          <a:stretch>
            <a:fillRect/>
          </a:stretch>
        </p:blipFill>
        <p:spPr>
          <a:xfrm>
            <a:off x="8683457" y="2637950"/>
            <a:ext cx="3325402" cy="2304876"/>
          </a:xfrm>
          <a:prstGeom prst="rect">
            <a:avLst/>
          </a:prstGeom>
        </p:spPr>
      </p:pic>
      <p:sp>
        <p:nvSpPr>
          <p:cNvPr id="10" name="TextBox 9">
            <a:extLst>
              <a:ext uri="{FF2B5EF4-FFF2-40B4-BE49-F238E27FC236}">
                <a16:creationId xmlns:a16="http://schemas.microsoft.com/office/drawing/2014/main" id="{2E0058F6-7DC5-C1A2-9385-6998DDEE34B4}"/>
              </a:ext>
            </a:extLst>
          </p:cNvPr>
          <p:cNvSpPr txBox="1"/>
          <p:nvPr/>
        </p:nvSpPr>
        <p:spPr>
          <a:xfrm>
            <a:off x="246580" y="1269714"/>
            <a:ext cx="1126218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All Files found here:  </a:t>
            </a:r>
          </a:p>
          <a:p>
            <a:r>
              <a:rPr lang="en-US">
                <a:hlinkClick r:id="rId4"/>
              </a:rPr>
              <a:t>https://github.com/arista-netdevops-community/CloudVisionPortal-Examples/tree/master/CloudVision_Studios/Enterprise%20Routing%20Studio%20Examples</a:t>
            </a:r>
            <a:endParaRPr lang="en-US">
              <a:cs typeface="Calibri" panose="020F0502020204030204"/>
            </a:endParaRPr>
          </a:p>
          <a:p>
            <a:r>
              <a:rPr lang="en-US" dirty="0">
                <a:cs typeface="Calibri" panose="020F0502020204030204"/>
              </a:rPr>
              <a:t>Note: The interface configuration built-in studio has a bug, please use the fixed version found in the above repository</a:t>
            </a:r>
          </a:p>
        </p:txBody>
      </p:sp>
    </p:spTree>
    <p:extLst>
      <p:ext uri="{BB962C8B-B14F-4D97-AF65-F5344CB8AC3E}">
        <p14:creationId xmlns:p14="http://schemas.microsoft.com/office/powerpoint/2010/main" val="18658950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02771" y="169182"/>
            <a:ext cx="11226800" cy="1332820"/>
          </a:xfrm>
        </p:spPr>
        <p:txBody>
          <a:bodyPr/>
          <a:lstStyle/>
          <a:p>
            <a:r>
              <a:rPr lang="en-US" dirty="0">
                <a:cs typeface="Calibri Light"/>
              </a:rPr>
              <a:t>Example8 eBGP Routed Enterprise</a:t>
            </a:r>
            <a:endParaRPr lang="en-US" dirty="0"/>
          </a:p>
        </p:txBody>
      </p:sp>
      <p:pic>
        <p:nvPicPr>
          <p:cNvPr id="3" name="Picture 4" descr="Diagram, schematic&#10;&#10;Description automatically generated">
            <a:extLst>
              <a:ext uri="{FF2B5EF4-FFF2-40B4-BE49-F238E27FC236}">
                <a16:creationId xmlns:a16="http://schemas.microsoft.com/office/drawing/2014/main" id="{B5B58562-AB07-D728-54BA-54BFA3AC14F2}"/>
              </a:ext>
            </a:extLst>
          </p:cNvPr>
          <p:cNvPicPr>
            <a:picLocks noChangeAspect="1"/>
          </p:cNvPicPr>
          <p:nvPr/>
        </p:nvPicPr>
        <p:blipFill>
          <a:blip r:embed="rId2"/>
          <a:stretch>
            <a:fillRect/>
          </a:stretch>
        </p:blipFill>
        <p:spPr>
          <a:xfrm>
            <a:off x="805543" y="1506420"/>
            <a:ext cx="10218057" cy="4897445"/>
          </a:xfrm>
          <a:prstGeom prst="rect">
            <a:avLst/>
          </a:prstGeom>
        </p:spPr>
      </p:pic>
    </p:spTree>
    <p:extLst>
      <p:ext uri="{BB962C8B-B14F-4D97-AF65-F5344CB8AC3E}">
        <p14:creationId xmlns:p14="http://schemas.microsoft.com/office/powerpoint/2010/main" val="26814838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Example9 VRF Lite</a:t>
            </a:r>
            <a:endParaRPr lang="en-US" dirty="0"/>
          </a:p>
        </p:txBody>
      </p:sp>
      <p:pic>
        <p:nvPicPr>
          <p:cNvPr id="6" name="Picture 6" descr="Diagram&#10;&#10;Description automatically generated">
            <a:extLst>
              <a:ext uri="{FF2B5EF4-FFF2-40B4-BE49-F238E27FC236}">
                <a16:creationId xmlns:a16="http://schemas.microsoft.com/office/drawing/2014/main" id="{C02EBEBF-2D4E-CE33-D022-38FD402160C1}"/>
              </a:ext>
            </a:extLst>
          </p:cNvPr>
          <p:cNvPicPr>
            <a:picLocks noChangeAspect="1"/>
          </p:cNvPicPr>
          <p:nvPr/>
        </p:nvPicPr>
        <p:blipFill>
          <a:blip r:embed="rId2"/>
          <a:stretch>
            <a:fillRect/>
          </a:stretch>
        </p:blipFill>
        <p:spPr>
          <a:xfrm>
            <a:off x="1342572" y="1433849"/>
            <a:ext cx="10726056" cy="5136930"/>
          </a:xfrm>
          <a:prstGeom prst="rect">
            <a:avLst/>
          </a:prstGeom>
        </p:spPr>
      </p:pic>
    </p:spTree>
    <p:extLst>
      <p:ext uri="{BB962C8B-B14F-4D97-AF65-F5344CB8AC3E}">
        <p14:creationId xmlns:p14="http://schemas.microsoft.com/office/powerpoint/2010/main" val="15694773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Example10 Campus EVPN and L3 to the Edge</a:t>
            </a:r>
            <a:endParaRPr lang="en-US" dirty="0"/>
          </a:p>
        </p:txBody>
      </p:sp>
      <p:pic>
        <p:nvPicPr>
          <p:cNvPr id="4" name="Picture 3">
            <a:extLst>
              <a:ext uri="{FF2B5EF4-FFF2-40B4-BE49-F238E27FC236}">
                <a16:creationId xmlns:a16="http://schemas.microsoft.com/office/drawing/2014/main" id="{F8AF4D91-3E1E-BB96-2195-ABD56E394328}"/>
              </a:ext>
            </a:extLst>
          </p:cNvPr>
          <p:cNvPicPr>
            <a:picLocks noChangeAspect="1"/>
          </p:cNvPicPr>
          <p:nvPr/>
        </p:nvPicPr>
        <p:blipFill>
          <a:blip r:embed="rId2"/>
          <a:stretch>
            <a:fillRect/>
          </a:stretch>
        </p:blipFill>
        <p:spPr>
          <a:xfrm>
            <a:off x="1414764" y="1325217"/>
            <a:ext cx="9592811" cy="5532783"/>
          </a:xfrm>
          <a:prstGeom prst="rect">
            <a:avLst/>
          </a:prstGeom>
        </p:spPr>
      </p:pic>
    </p:spTree>
    <p:extLst>
      <p:ext uri="{BB962C8B-B14F-4D97-AF65-F5344CB8AC3E}">
        <p14:creationId xmlns:p14="http://schemas.microsoft.com/office/powerpoint/2010/main" val="4671637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04321-FC2D-E401-6FAF-0DD512C71DA7}"/>
              </a:ext>
            </a:extLst>
          </p:cNvPr>
          <p:cNvSpPr>
            <a:spLocks noGrp="1"/>
          </p:cNvSpPr>
          <p:nvPr>
            <p:ph type="title"/>
          </p:nvPr>
        </p:nvSpPr>
        <p:spPr/>
        <p:txBody>
          <a:bodyPr/>
          <a:lstStyle/>
          <a:p>
            <a:r>
              <a:rPr lang="en-US" dirty="0"/>
              <a:t>Introducing Enterprise Routing Studio</a:t>
            </a:r>
          </a:p>
        </p:txBody>
      </p:sp>
      <p:sp>
        <p:nvSpPr>
          <p:cNvPr id="3" name="Content Placeholder 2">
            <a:extLst>
              <a:ext uri="{FF2B5EF4-FFF2-40B4-BE49-F238E27FC236}">
                <a16:creationId xmlns:a16="http://schemas.microsoft.com/office/drawing/2014/main" id="{183BDB24-3D78-0911-B703-025E7F799740}"/>
              </a:ext>
            </a:extLst>
          </p:cNvPr>
          <p:cNvSpPr>
            <a:spLocks noGrp="1"/>
          </p:cNvSpPr>
          <p:nvPr>
            <p:ph idx="1"/>
          </p:nvPr>
        </p:nvSpPr>
        <p:spPr/>
        <p:txBody>
          <a:bodyPr/>
          <a:lstStyle/>
          <a:p>
            <a:r>
              <a:rPr lang="en-US" dirty="0"/>
              <a:t>Adds OSPF, ISIS and BGP routing capabilities to Studios</a:t>
            </a:r>
          </a:p>
        </p:txBody>
      </p:sp>
      <p:pic>
        <p:nvPicPr>
          <p:cNvPr id="4" name="Picture 3">
            <a:extLst>
              <a:ext uri="{FF2B5EF4-FFF2-40B4-BE49-F238E27FC236}">
                <a16:creationId xmlns:a16="http://schemas.microsoft.com/office/drawing/2014/main" id="{3A2728F6-C0F6-C426-C53F-346B79482A41}"/>
              </a:ext>
            </a:extLst>
          </p:cNvPr>
          <p:cNvPicPr>
            <a:picLocks noChangeAspect="1"/>
          </p:cNvPicPr>
          <p:nvPr/>
        </p:nvPicPr>
        <p:blipFill>
          <a:blip r:embed="rId2"/>
          <a:stretch>
            <a:fillRect/>
          </a:stretch>
        </p:blipFill>
        <p:spPr>
          <a:xfrm>
            <a:off x="1403497" y="2428531"/>
            <a:ext cx="7683795" cy="4275562"/>
          </a:xfrm>
          <a:prstGeom prst="rect">
            <a:avLst/>
          </a:prstGeom>
        </p:spPr>
      </p:pic>
    </p:spTree>
    <p:extLst>
      <p:ext uri="{BB962C8B-B14F-4D97-AF65-F5344CB8AC3E}">
        <p14:creationId xmlns:p14="http://schemas.microsoft.com/office/powerpoint/2010/main" val="26324650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04321-FC2D-E401-6FAF-0DD512C71DA7}"/>
              </a:ext>
            </a:extLst>
          </p:cNvPr>
          <p:cNvSpPr>
            <a:spLocks noGrp="1"/>
          </p:cNvSpPr>
          <p:nvPr>
            <p:ph type="title"/>
          </p:nvPr>
        </p:nvSpPr>
        <p:spPr/>
        <p:txBody>
          <a:bodyPr/>
          <a:lstStyle/>
          <a:p>
            <a:r>
              <a:rPr lang="en-US" dirty="0"/>
              <a:t>Networks</a:t>
            </a:r>
          </a:p>
        </p:txBody>
      </p:sp>
      <p:sp>
        <p:nvSpPr>
          <p:cNvPr id="3" name="Content Placeholder 2">
            <a:extLst>
              <a:ext uri="{FF2B5EF4-FFF2-40B4-BE49-F238E27FC236}">
                <a16:creationId xmlns:a16="http://schemas.microsoft.com/office/drawing/2014/main" id="{183BDB24-3D78-0911-B703-025E7F799740}"/>
              </a:ext>
            </a:extLst>
          </p:cNvPr>
          <p:cNvSpPr>
            <a:spLocks noGrp="1"/>
          </p:cNvSpPr>
          <p:nvPr>
            <p:ph idx="1"/>
          </p:nvPr>
        </p:nvSpPr>
        <p:spPr>
          <a:xfrm>
            <a:off x="838200" y="1368425"/>
            <a:ext cx="10515600" cy="4351338"/>
          </a:xfrm>
        </p:spPr>
        <p:txBody>
          <a:bodyPr/>
          <a:lstStyle/>
          <a:p>
            <a:r>
              <a:rPr lang="en-US" dirty="0"/>
              <a:t>Networks are groups of devices running OSPF, ISIS, or BGP together</a:t>
            </a:r>
          </a:p>
          <a:p>
            <a:r>
              <a:rPr lang="en-US" dirty="0"/>
              <a:t>Devices share a common Network tag</a:t>
            </a:r>
          </a:p>
        </p:txBody>
      </p:sp>
      <p:pic>
        <p:nvPicPr>
          <p:cNvPr id="5" name="Picture 4">
            <a:extLst>
              <a:ext uri="{FF2B5EF4-FFF2-40B4-BE49-F238E27FC236}">
                <a16:creationId xmlns:a16="http://schemas.microsoft.com/office/drawing/2014/main" id="{E98B77F6-4B87-6A30-826A-5ABE65B88179}"/>
              </a:ext>
            </a:extLst>
          </p:cNvPr>
          <p:cNvPicPr>
            <a:picLocks noChangeAspect="1"/>
          </p:cNvPicPr>
          <p:nvPr/>
        </p:nvPicPr>
        <p:blipFill>
          <a:blip r:embed="rId2"/>
          <a:stretch>
            <a:fillRect/>
          </a:stretch>
        </p:blipFill>
        <p:spPr>
          <a:xfrm>
            <a:off x="1382232" y="2429629"/>
            <a:ext cx="10203712" cy="4063246"/>
          </a:xfrm>
          <a:prstGeom prst="rect">
            <a:avLst/>
          </a:prstGeom>
        </p:spPr>
      </p:pic>
    </p:spTree>
    <p:extLst>
      <p:ext uri="{BB962C8B-B14F-4D97-AF65-F5344CB8AC3E}">
        <p14:creationId xmlns:p14="http://schemas.microsoft.com/office/powerpoint/2010/main" val="11430709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04321-FC2D-E401-6FAF-0DD512C71DA7}"/>
              </a:ext>
            </a:extLst>
          </p:cNvPr>
          <p:cNvSpPr>
            <a:spLocks noGrp="1"/>
          </p:cNvSpPr>
          <p:nvPr>
            <p:ph type="title"/>
          </p:nvPr>
        </p:nvSpPr>
        <p:spPr/>
        <p:txBody>
          <a:bodyPr/>
          <a:lstStyle/>
          <a:p>
            <a:r>
              <a:rPr lang="en-US" dirty="0"/>
              <a:t>New Capabilities</a:t>
            </a:r>
          </a:p>
        </p:txBody>
      </p:sp>
      <p:sp>
        <p:nvSpPr>
          <p:cNvPr id="3" name="Content Placeholder 2">
            <a:extLst>
              <a:ext uri="{FF2B5EF4-FFF2-40B4-BE49-F238E27FC236}">
                <a16:creationId xmlns:a16="http://schemas.microsoft.com/office/drawing/2014/main" id="{183BDB24-3D78-0911-B703-025E7F799740}"/>
              </a:ext>
            </a:extLst>
          </p:cNvPr>
          <p:cNvSpPr>
            <a:spLocks noGrp="1"/>
          </p:cNvSpPr>
          <p:nvPr>
            <p:ph idx="1"/>
          </p:nvPr>
        </p:nvSpPr>
        <p:spPr>
          <a:xfrm>
            <a:off x="489098" y="1825625"/>
            <a:ext cx="11589488" cy="4351338"/>
          </a:xfrm>
        </p:spPr>
        <p:txBody>
          <a:bodyPr>
            <a:normAutofit/>
          </a:bodyPr>
          <a:lstStyle/>
          <a:p>
            <a:r>
              <a:rPr lang="en-US" dirty="0"/>
              <a:t>Routing between DCs and Campus fabrics or builds stand-alone networks</a:t>
            </a:r>
          </a:p>
          <a:p>
            <a:r>
              <a:rPr lang="en-US" dirty="0"/>
              <a:t>Supports multiple networks that can be routed together, or not</a:t>
            </a:r>
          </a:p>
          <a:p>
            <a:r>
              <a:rPr lang="en-US" dirty="0"/>
              <a:t>Device Roles: Edge Routers, RRs, or Core Router (which can also be  a RRs)</a:t>
            </a:r>
          </a:p>
          <a:p>
            <a:r>
              <a:rPr lang="en-US" dirty="0"/>
              <a:t>Edge Router Domains for pairing 2 routers at a site (</a:t>
            </a:r>
            <a:r>
              <a:rPr lang="en-US" dirty="0" err="1"/>
              <a:t>MLAGed</a:t>
            </a:r>
            <a:r>
              <a:rPr lang="en-US" dirty="0"/>
              <a:t> or not)</a:t>
            </a:r>
          </a:p>
          <a:p>
            <a:r>
              <a:rPr lang="en-US" dirty="0"/>
              <a:t>Supports routed sub-interfaces</a:t>
            </a:r>
          </a:p>
          <a:p>
            <a:r>
              <a:rPr lang="en-US" dirty="0"/>
              <a:t>Optional VXLAN and EVPN iBGP control plane can be enabled</a:t>
            </a:r>
          </a:p>
          <a:p>
            <a:r>
              <a:rPr lang="en-US" dirty="0"/>
              <a:t>EVPN Studio works on top connecting Edge Routers together in the overlay</a:t>
            </a:r>
          </a:p>
          <a:p>
            <a:r>
              <a:rPr lang="en-US" dirty="0"/>
              <a:t>A Core Router cannot be a </a:t>
            </a:r>
            <a:r>
              <a:rPr lang="en-US" dirty="0" err="1"/>
              <a:t>vtep</a:t>
            </a:r>
            <a:r>
              <a:rPr lang="en-US" dirty="0"/>
              <a:t> or part of an </a:t>
            </a:r>
            <a:r>
              <a:rPr lang="en-US" dirty="0" err="1"/>
              <a:t>mlag</a:t>
            </a:r>
            <a:r>
              <a:rPr lang="en-US" dirty="0"/>
              <a:t>, an Edge Router can</a:t>
            </a:r>
          </a:p>
          <a:p>
            <a:endParaRPr lang="en-US" dirty="0"/>
          </a:p>
        </p:txBody>
      </p:sp>
    </p:spTree>
    <p:extLst>
      <p:ext uri="{BB962C8B-B14F-4D97-AF65-F5344CB8AC3E}">
        <p14:creationId xmlns:p14="http://schemas.microsoft.com/office/powerpoint/2010/main" val="38004313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235857" y="176439"/>
            <a:ext cx="11546114" cy="1332820"/>
          </a:xfrm>
        </p:spPr>
        <p:txBody>
          <a:bodyPr/>
          <a:lstStyle/>
          <a:p>
            <a:r>
              <a:rPr lang="en-US" dirty="0">
                <a:cs typeface="Calibri Light"/>
              </a:rPr>
              <a:t>Example1 </a:t>
            </a:r>
            <a:r>
              <a:rPr lang="en-US" dirty="0">
                <a:ea typeface="+mj-lt"/>
                <a:cs typeface="+mj-lt"/>
              </a:rPr>
              <a:t>Campus to ISP</a:t>
            </a:r>
            <a:endParaRPr lang="en-US" dirty="0"/>
          </a:p>
        </p:txBody>
      </p:sp>
      <p:pic>
        <p:nvPicPr>
          <p:cNvPr id="6" name="Picture 6" descr="Diagram&#10;&#10;Description automatically generated">
            <a:extLst>
              <a:ext uri="{FF2B5EF4-FFF2-40B4-BE49-F238E27FC236}">
                <a16:creationId xmlns:a16="http://schemas.microsoft.com/office/drawing/2014/main" id="{44E41A40-FA93-EAD0-A1E7-3D06CA26B6EA}"/>
              </a:ext>
            </a:extLst>
          </p:cNvPr>
          <p:cNvPicPr>
            <a:picLocks noChangeAspect="1"/>
          </p:cNvPicPr>
          <p:nvPr/>
        </p:nvPicPr>
        <p:blipFill>
          <a:blip r:embed="rId2"/>
          <a:stretch>
            <a:fillRect/>
          </a:stretch>
        </p:blipFill>
        <p:spPr>
          <a:xfrm>
            <a:off x="1473926" y="1437956"/>
            <a:ext cx="9061994" cy="5203464"/>
          </a:xfrm>
          <a:prstGeom prst="rect">
            <a:avLst/>
          </a:prstGeom>
        </p:spPr>
      </p:pic>
    </p:spTree>
    <p:extLst>
      <p:ext uri="{BB962C8B-B14F-4D97-AF65-F5344CB8AC3E}">
        <p14:creationId xmlns:p14="http://schemas.microsoft.com/office/powerpoint/2010/main" val="12430448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Diagram&#10;&#10;Description automatically generated">
            <a:extLst>
              <a:ext uri="{FF2B5EF4-FFF2-40B4-BE49-F238E27FC236}">
                <a16:creationId xmlns:a16="http://schemas.microsoft.com/office/drawing/2014/main" id="{00A106A2-9AA9-BD24-AA1C-E38C5AED0789}"/>
              </a:ext>
            </a:extLst>
          </p:cNvPr>
          <p:cNvPicPr>
            <a:picLocks noGrp="1" noChangeAspect="1"/>
          </p:cNvPicPr>
          <p:nvPr>
            <p:ph idx="1"/>
          </p:nvPr>
        </p:nvPicPr>
        <p:blipFill>
          <a:blip r:embed="rId2"/>
          <a:stretch>
            <a:fillRect/>
          </a:stretch>
        </p:blipFill>
        <p:spPr>
          <a:xfrm>
            <a:off x="588429" y="915750"/>
            <a:ext cx="9834756" cy="5574248"/>
          </a:xfrm>
        </p:spPr>
      </p:pic>
      <p:sp>
        <p:nvSpPr>
          <p:cNvPr id="2" name="TextBox 1">
            <a:extLst>
              <a:ext uri="{FF2B5EF4-FFF2-40B4-BE49-F238E27FC236}">
                <a16:creationId xmlns:a16="http://schemas.microsoft.com/office/drawing/2014/main" id="{03521073-D365-174B-FAD1-6A7CFB7D361C}"/>
              </a:ext>
            </a:extLst>
          </p:cNvPr>
          <p:cNvSpPr txBox="1"/>
          <p:nvPr/>
        </p:nvSpPr>
        <p:spPr>
          <a:xfrm>
            <a:off x="-95892" y="92467"/>
            <a:ext cx="1290605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rPr>
              <a:t>Example1 Detail</a:t>
            </a:r>
            <a:endParaRPr lang="en-US" sz="4800" dirty="0"/>
          </a:p>
        </p:txBody>
      </p:sp>
      <p:sp>
        <p:nvSpPr>
          <p:cNvPr id="3" name="TextBox 2">
            <a:extLst>
              <a:ext uri="{FF2B5EF4-FFF2-40B4-BE49-F238E27FC236}">
                <a16:creationId xmlns:a16="http://schemas.microsoft.com/office/drawing/2014/main" id="{3CD6A871-5B56-99DC-C1A1-1B1D668B0C1F}"/>
              </a:ext>
            </a:extLst>
          </p:cNvPr>
          <p:cNvSpPr txBox="1"/>
          <p:nvPr/>
        </p:nvSpPr>
        <p:spPr>
          <a:xfrm>
            <a:off x="6002400" y="2684400"/>
            <a:ext cx="703200"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FFFF"/>
                </a:solidFill>
              </a:rPr>
              <a:t>edge</a:t>
            </a:r>
            <a:endParaRPr lang="en-US" dirty="0">
              <a:solidFill>
                <a:srgbClr val="FFFFFF"/>
              </a:solidFill>
              <a:cs typeface="Calibri"/>
            </a:endParaRPr>
          </a:p>
        </p:txBody>
      </p:sp>
      <p:sp>
        <p:nvSpPr>
          <p:cNvPr id="5" name="TextBox 4">
            <a:extLst>
              <a:ext uri="{FF2B5EF4-FFF2-40B4-BE49-F238E27FC236}">
                <a16:creationId xmlns:a16="http://schemas.microsoft.com/office/drawing/2014/main" id="{632B0686-9060-0A09-CF7B-A037396CBD8A}"/>
              </a:ext>
            </a:extLst>
          </p:cNvPr>
          <p:cNvSpPr txBox="1"/>
          <p:nvPr/>
        </p:nvSpPr>
        <p:spPr>
          <a:xfrm>
            <a:off x="5354399" y="2624399"/>
            <a:ext cx="703200"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FFFF"/>
                </a:solidFill>
                <a:cs typeface="Calibri"/>
              </a:rPr>
              <a:t>core</a:t>
            </a:r>
          </a:p>
        </p:txBody>
      </p:sp>
    </p:spTree>
    <p:extLst>
      <p:ext uri="{BB962C8B-B14F-4D97-AF65-F5344CB8AC3E}">
        <p14:creationId xmlns:p14="http://schemas.microsoft.com/office/powerpoint/2010/main" val="19043363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0C87B-F227-DCA4-F705-01246EC97653}"/>
              </a:ext>
            </a:extLst>
          </p:cNvPr>
          <p:cNvSpPr>
            <a:spLocks noGrp="1"/>
          </p:cNvSpPr>
          <p:nvPr>
            <p:ph type="title"/>
          </p:nvPr>
        </p:nvSpPr>
        <p:spPr>
          <a:xfrm>
            <a:off x="838200" y="365125"/>
            <a:ext cx="11035748" cy="1325563"/>
          </a:xfrm>
        </p:spPr>
        <p:txBody>
          <a:bodyPr>
            <a:normAutofit/>
          </a:bodyPr>
          <a:lstStyle/>
          <a:p>
            <a:r>
              <a:rPr lang="en-US" dirty="0">
                <a:cs typeface="Calibri Light"/>
              </a:rPr>
              <a:t> To import and export Studios Inputs files</a:t>
            </a:r>
            <a:br>
              <a:rPr lang="en-US" dirty="0">
                <a:cs typeface="Calibri Light"/>
              </a:rPr>
            </a:br>
            <a:r>
              <a:rPr lang="en-US" sz="2000" dirty="0">
                <a:cs typeface="Calibri Light"/>
              </a:rPr>
              <a:t>This is an Alpha feature and needs to be enabled in CV settings. This allows the example files that go with these slides to be uploaded.</a:t>
            </a:r>
            <a:endParaRPr lang="en-US" sz="2000" dirty="0"/>
          </a:p>
        </p:txBody>
      </p:sp>
      <p:pic>
        <p:nvPicPr>
          <p:cNvPr id="4" name="Picture 4" descr="Graphical user interface, table&#10;&#10;Description automatically generated">
            <a:extLst>
              <a:ext uri="{FF2B5EF4-FFF2-40B4-BE49-F238E27FC236}">
                <a16:creationId xmlns:a16="http://schemas.microsoft.com/office/drawing/2014/main" id="{DD673856-DD2B-A0EA-5632-32992F0A155C}"/>
              </a:ext>
            </a:extLst>
          </p:cNvPr>
          <p:cNvPicPr>
            <a:picLocks noGrp="1" noChangeAspect="1"/>
          </p:cNvPicPr>
          <p:nvPr>
            <p:ph idx="1"/>
          </p:nvPr>
        </p:nvPicPr>
        <p:blipFill>
          <a:blip r:embed="rId2"/>
          <a:stretch>
            <a:fillRect/>
          </a:stretch>
        </p:blipFill>
        <p:spPr>
          <a:xfrm>
            <a:off x="2105409" y="1825625"/>
            <a:ext cx="7981182" cy="4351338"/>
          </a:xfrm>
        </p:spPr>
      </p:pic>
    </p:spTree>
    <p:extLst>
      <p:ext uri="{BB962C8B-B14F-4D97-AF65-F5344CB8AC3E}">
        <p14:creationId xmlns:p14="http://schemas.microsoft.com/office/powerpoint/2010/main" val="9994777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8E7F0-CAEA-C059-FDC2-BD6163B2A0F8}"/>
              </a:ext>
            </a:extLst>
          </p:cNvPr>
          <p:cNvSpPr>
            <a:spLocks noGrp="1"/>
          </p:cNvSpPr>
          <p:nvPr>
            <p:ph type="title"/>
          </p:nvPr>
        </p:nvSpPr>
        <p:spPr>
          <a:xfrm>
            <a:off x="131442" y="-26827"/>
            <a:ext cx="10515600" cy="1325563"/>
          </a:xfrm>
        </p:spPr>
        <p:txBody>
          <a:bodyPr/>
          <a:lstStyle/>
          <a:p>
            <a:r>
              <a:rPr lang="en-US" dirty="0">
                <a:cs typeface="Calibri Light"/>
              </a:rPr>
              <a:t>Import Studios Data file</a:t>
            </a:r>
            <a:endParaRPr lang="en-US" dirty="0"/>
          </a:p>
        </p:txBody>
      </p:sp>
      <p:pic>
        <p:nvPicPr>
          <p:cNvPr id="4" name="Picture 4" descr="Graphical user interface, application, email&#10;&#10;Description automatically generated">
            <a:extLst>
              <a:ext uri="{FF2B5EF4-FFF2-40B4-BE49-F238E27FC236}">
                <a16:creationId xmlns:a16="http://schemas.microsoft.com/office/drawing/2014/main" id="{EE24607D-21B6-F089-40B1-241FA38E4A64}"/>
              </a:ext>
            </a:extLst>
          </p:cNvPr>
          <p:cNvPicPr>
            <a:picLocks noGrp="1" noChangeAspect="1"/>
          </p:cNvPicPr>
          <p:nvPr>
            <p:ph idx="1"/>
          </p:nvPr>
        </p:nvPicPr>
        <p:blipFill>
          <a:blip r:embed="rId2"/>
          <a:stretch>
            <a:fillRect/>
          </a:stretch>
        </p:blipFill>
        <p:spPr>
          <a:xfrm>
            <a:off x="309792" y="1614719"/>
            <a:ext cx="8191767" cy="4351338"/>
          </a:xfrm>
        </p:spPr>
      </p:pic>
      <p:pic>
        <p:nvPicPr>
          <p:cNvPr id="5" name="Picture 5" descr="Graphical user interface, text, application, email&#10;&#10;Description automatically generated">
            <a:extLst>
              <a:ext uri="{FF2B5EF4-FFF2-40B4-BE49-F238E27FC236}">
                <a16:creationId xmlns:a16="http://schemas.microsoft.com/office/drawing/2014/main" id="{6985DEDF-DBEB-1CA4-3AD1-76A2DDD6BD81}"/>
              </a:ext>
            </a:extLst>
          </p:cNvPr>
          <p:cNvPicPr>
            <a:picLocks noChangeAspect="1"/>
          </p:cNvPicPr>
          <p:nvPr/>
        </p:nvPicPr>
        <p:blipFill>
          <a:blip r:embed="rId3"/>
          <a:stretch>
            <a:fillRect/>
          </a:stretch>
        </p:blipFill>
        <p:spPr>
          <a:xfrm>
            <a:off x="8683457" y="2637950"/>
            <a:ext cx="3325402" cy="2304876"/>
          </a:xfrm>
          <a:prstGeom prst="rect">
            <a:avLst/>
          </a:prstGeom>
        </p:spPr>
      </p:pic>
    </p:spTree>
    <p:extLst>
      <p:ext uri="{BB962C8B-B14F-4D97-AF65-F5344CB8AC3E}">
        <p14:creationId xmlns:p14="http://schemas.microsoft.com/office/powerpoint/2010/main" val="277510097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38061</TotalTime>
  <Words>6724</Words>
  <Application>Microsoft Macintosh PowerPoint</Application>
  <PresentationFormat>Widescreen</PresentationFormat>
  <Paragraphs>1084</Paragraphs>
  <Slides>103</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103</vt:i4>
      </vt:variant>
    </vt:vector>
  </HeadingPairs>
  <TitlesOfParts>
    <vt:vector size="107" baseType="lpstr">
      <vt:lpstr>Arial</vt:lpstr>
      <vt:lpstr>Calibri</vt:lpstr>
      <vt:lpstr>Calibri Light</vt:lpstr>
      <vt:lpstr>office theme</vt:lpstr>
      <vt:lpstr> Studios Interop</vt:lpstr>
      <vt:lpstr>Overview</vt:lpstr>
      <vt:lpstr>Complete Topology of the  ATD</vt:lpstr>
      <vt:lpstr>Launch the Advanced Routing ATD</vt:lpstr>
      <vt:lpstr> To import and export Studios Inputs files This is an Alpha feature and needs to be enabled in CV settings. This allows the example files that go with these slides to be uploaded.</vt:lpstr>
      <vt:lpstr>CV Studios GitHub site Clone these files to your laptop – details on next slide</vt:lpstr>
      <vt:lpstr>Inputs Files</vt:lpstr>
      <vt:lpstr>Import Enterprise Routing Studio into ATD</vt:lpstr>
      <vt:lpstr>Import to CV the Inputs for each example</vt:lpstr>
      <vt:lpstr>Note: Some Tags are created automatically by Studios and do not need to be entered </vt:lpstr>
      <vt:lpstr>Other Notes</vt:lpstr>
      <vt:lpstr> If doing an upgrade of CV, new Studios are in a workspace  when the upgrade completes Submit this workspace! To add any new Studios permanently</vt:lpstr>
      <vt:lpstr>Uploading Tags files with tagman.py</vt:lpstr>
      <vt:lpstr>Tagman.py setup</vt:lpstr>
      <vt:lpstr>Interface Configuration Studio setup</vt:lpstr>
      <vt:lpstr>Interface Configuration Studio setup</vt:lpstr>
      <vt:lpstr>Example1 Campus to ISP</vt:lpstr>
      <vt:lpstr>Example1  Campus to ISP BGP and OSPF default route</vt:lpstr>
      <vt:lpstr>PowerPoint Presentation</vt:lpstr>
      <vt:lpstr>Example1 Tags</vt:lpstr>
      <vt:lpstr>Example1 Device Selection</vt:lpstr>
      <vt:lpstr>Example1 Traffic Test</vt:lpstr>
      <vt:lpstr>Example2 Campus to Campus EVPN </vt:lpstr>
      <vt:lpstr>Example2 Campus to Campus EVPN L2 stretch over the routed Core network</vt:lpstr>
      <vt:lpstr>PowerPoint Presentation</vt:lpstr>
      <vt:lpstr>Example2 Tags</vt:lpstr>
      <vt:lpstr>Example2 Device Selection</vt:lpstr>
      <vt:lpstr>Example2 Interface Studio Ports</vt:lpstr>
      <vt:lpstr>Example2 Traffic Test</vt:lpstr>
      <vt:lpstr>Example3 Campus BGP Underlay </vt:lpstr>
      <vt:lpstr>Example3 Campus BGP Underlay L2 stretch over the routed Core network</vt:lpstr>
      <vt:lpstr>Example3 Detail </vt:lpstr>
      <vt:lpstr>Example3 Tags</vt:lpstr>
      <vt:lpstr>Example3 Device Selection</vt:lpstr>
      <vt:lpstr>Example3 Interface Studio Ports</vt:lpstr>
      <vt:lpstr>Example3 Traffic Test</vt:lpstr>
      <vt:lpstr>Example4 DC Gateway Router</vt:lpstr>
      <vt:lpstr>Example4 DC Gateway Router  This example also routes between DCs with OSPF</vt:lpstr>
      <vt:lpstr>Example4 Detail</vt:lpstr>
      <vt:lpstr>Example4 Tags</vt:lpstr>
      <vt:lpstr>Example4 Device Selection</vt:lpstr>
      <vt:lpstr>Example4 Interface Studio Ports</vt:lpstr>
      <vt:lpstr>Example4 Traffic Test</vt:lpstr>
      <vt:lpstr>Example5 BGP DC Interconnect</vt:lpstr>
      <vt:lpstr>Example5 BGP DC Interconnect DCs route to each other in this example</vt:lpstr>
      <vt:lpstr>Example5 Detail</vt:lpstr>
      <vt:lpstr>Example5 Tags</vt:lpstr>
      <vt:lpstr>Example5 Device Selection</vt:lpstr>
      <vt:lpstr>Example5 Interface Studio Ports</vt:lpstr>
      <vt:lpstr>Example5 Traffic Test</vt:lpstr>
      <vt:lpstr>Example6 OSPF on DC Border Leaf</vt:lpstr>
      <vt:lpstr>Example6 OSPF on DC Border Leaf L3DC has no overlay and mutual redistribution of BGP and OSPF routes. </vt:lpstr>
      <vt:lpstr>PowerPoint Presentation</vt:lpstr>
      <vt:lpstr>Example6 Tags</vt:lpstr>
      <vt:lpstr>Example6 Device Selection</vt:lpstr>
      <vt:lpstr>Example6 Traffic Test</vt:lpstr>
      <vt:lpstr>Example7 DC Border Leaf OSPF per VRF</vt:lpstr>
      <vt:lpstr>Example7 DC Border Leaf OSPF per VRF L3 DC has EVPN overlay and runs OSPF on Border Leafs in VRF</vt:lpstr>
      <vt:lpstr>PowerPoint Presentation</vt:lpstr>
      <vt:lpstr>Example7 Tags</vt:lpstr>
      <vt:lpstr>Example7 Device Selection</vt:lpstr>
      <vt:lpstr>Example7 Traffic Test</vt:lpstr>
      <vt:lpstr>Example8 eBGP Routed Enterprise</vt:lpstr>
      <vt:lpstr>Example8 BGP Routed Enterprise  No OSPF or EVPN is used in this example</vt:lpstr>
      <vt:lpstr>PowerPoint Presentation</vt:lpstr>
      <vt:lpstr>Example8 Tags</vt:lpstr>
      <vt:lpstr>Example8 Device Selection</vt:lpstr>
      <vt:lpstr>Example8 Traffic Test</vt:lpstr>
      <vt:lpstr>Example9 VRF Lite</vt:lpstr>
      <vt:lpstr>Example9 VRF Lite VRFs are used on the Campus Spline and Enterprise Core routers</vt:lpstr>
      <vt:lpstr>PowerPoint Presentation</vt:lpstr>
      <vt:lpstr>Example9 Tags</vt:lpstr>
      <vt:lpstr>Example9 Device Selection</vt:lpstr>
      <vt:lpstr>Example9 Traffic Test</vt:lpstr>
      <vt:lpstr>Example10 Campus EVPN and L3 to the Edge</vt:lpstr>
      <vt:lpstr>Example10 Campus EVPN and L3 to the Edge EVPN is used to Stretch L2 and to segment different user groups</vt:lpstr>
      <vt:lpstr>PowerPoint Presentation</vt:lpstr>
      <vt:lpstr>PowerPoint Presentation</vt:lpstr>
      <vt:lpstr>Example10 Tags</vt:lpstr>
      <vt:lpstr>Example10 Device Selection</vt:lpstr>
      <vt:lpstr>Example10 Interface Studio Ports</vt:lpstr>
      <vt:lpstr>Example10 Traffic Test</vt:lpstr>
      <vt:lpstr>Example1 Campus to ISP</vt:lpstr>
      <vt:lpstr>Example2 Campus to Campus EVPN </vt:lpstr>
      <vt:lpstr>Example3 Campus BGP Underlay </vt:lpstr>
      <vt:lpstr>Example4 DC Gateway Router</vt:lpstr>
      <vt:lpstr>Example5 BGP DC Interconnect</vt:lpstr>
      <vt:lpstr>Example6 OSPF on DC Border Leaf</vt:lpstr>
      <vt:lpstr>Example7 DC Border Leaf OSPF per VRF</vt:lpstr>
      <vt:lpstr>Example8 eBGP Routed Enterprise</vt:lpstr>
      <vt:lpstr>Example9 VRF Lite</vt:lpstr>
      <vt:lpstr>Example10 Campus EVPN and L3 to the Edge</vt:lpstr>
      <vt:lpstr>Introducing Enterprise Routing Studio</vt:lpstr>
      <vt:lpstr>Networks</vt:lpstr>
      <vt:lpstr>New Capabilities</vt:lpstr>
      <vt:lpstr>Example1 Campus to ISP</vt:lpstr>
      <vt:lpstr>PowerPoint Presentation</vt:lpstr>
      <vt:lpstr> To import and export Studios Inputs files This is an Alpha feature and needs to be enabled in CV settings. This allows the example files that go with these slides to be uploaded.</vt:lpstr>
      <vt:lpstr>Import Studios Data file</vt:lpstr>
      <vt:lpstr>Example7 DC Border Leaf OSPF per VRF</vt:lpstr>
      <vt:lpstr>PowerPoint Presentation</vt:lpstr>
      <vt:lpstr>10 Pre-built Examples on Github</vt:lpstr>
      <vt:lpstr>Example Data Files and Tags Files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Brian Hayes</cp:lastModifiedBy>
  <cp:revision>1146</cp:revision>
  <dcterms:created xsi:type="dcterms:W3CDTF">2022-04-04T16:45:18Z</dcterms:created>
  <dcterms:modified xsi:type="dcterms:W3CDTF">2022-05-26T02:02:36Z</dcterms:modified>
</cp:coreProperties>
</file>